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2" r:id="rId5"/>
    <p:sldId id="258" r:id="rId6"/>
    <p:sldId id="264" r:id="rId7"/>
    <p:sldId id="261" r:id="rId8"/>
    <p:sldId id="265" r:id="rId9"/>
    <p:sldId id="269" r:id="rId10"/>
    <p:sldId id="268" r:id="rId11"/>
    <p:sldId id="270" r:id="rId12"/>
    <p:sldId id="267" r:id="rId13"/>
    <p:sldId id="266" r:id="rId14"/>
    <p:sldId id="26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0E9C02-D679-4E75-A28A-440BA8370C89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464196-05A8-4C8F-9343-D09494FE15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0%B5%D1%80%D0%B5%D0%B3%D0%BE%D0%BD%D0%BA%D0%B0_%D0%BD%D0%B0%D1%84%D1%82%D0%B8" TargetMode="External"/><Relationship Id="rId2" Type="http://schemas.openxmlformats.org/officeDocument/2006/relationships/hyperlink" Target="http://uk.wikipedia.org/wiki/%D0%9F%D0%BE%D1%85%D0%BE%D0%B4%D0%B6%D0%B5%D0%BD%D0%BD%D1%8F_%D0%BD%D0%B0%D1%84%D1%82%D0%B8_%D1%96_%D0%B3%D0%B0%D0%B7%D1%8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dz4you.com/prezentacii/prezentacii-geografija/1049-prezentacya-na-temunafta.html" TargetMode="External"/><Relationship Id="rId4" Type="http://schemas.openxmlformats.org/officeDocument/2006/relationships/hyperlink" Target="http://svitppt.com.ua/prirodoznavstvo/nafta-i-produkti-ii-pererobkiih-zastosuvannya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630" y="126876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ea typeface="Batang" pitchFamily="18" charset="-127"/>
              </a:rPr>
              <a:t>Використання продуктів переробки нафти</a:t>
            </a:r>
            <a:endParaRPr lang="ru-RU" sz="5400" dirty="0"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17" y="3284984"/>
            <a:ext cx="50006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2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499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61" y="4328057"/>
            <a:ext cx="3238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5624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24461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err="1" smtClean="0">
                <a:latin typeface="Constantia" pitchFamily="18" charset="0"/>
              </a:rPr>
              <a:t>Мазута</a:t>
            </a:r>
            <a:endParaRPr lang="ru-RU" sz="44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Constantia" pitchFamily="18" charset="0"/>
              </a:rPr>
              <a:t>Керосин</a:t>
            </a:r>
            <a:endParaRPr lang="ru-RU" sz="4400" b="1" dirty="0"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2644" r="23915"/>
          <a:stretch/>
        </p:blipFill>
        <p:spPr bwMode="auto">
          <a:xfrm>
            <a:off x="4752020" y="1378496"/>
            <a:ext cx="3528392" cy="489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r="31028"/>
          <a:stretch/>
        </p:blipFill>
        <p:spPr bwMode="auto">
          <a:xfrm>
            <a:off x="173629" y="1412776"/>
            <a:ext cx="4081941" cy="44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8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Constantia" pitchFamily="18" charset="0"/>
              </a:rPr>
              <a:t>Пластмаси</a:t>
            </a:r>
            <a:endParaRPr lang="ru-RU" sz="4400" b="1" dirty="0">
              <a:latin typeface="Constant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07" y="4022685"/>
            <a:ext cx="3780420" cy="283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4105"/>
            <a:ext cx="36480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94" y="1174105"/>
            <a:ext cx="4285461" cy="277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Constantia" pitchFamily="18" charset="0"/>
              </a:rPr>
              <a:t>Каучук</a:t>
            </a:r>
            <a:endParaRPr lang="ru-RU" sz="4400" b="1" dirty="0"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10" y="1916832"/>
            <a:ext cx="543609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8139" y="2131193"/>
            <a:ext cx="4162328" cy="30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2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Constantia" pitchFamily="18" charset="0"/>
              </a:rPr>
              <a:t>Джерела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nstantia" pitchFamily="18" charset="0"/>
                <a:hlinkClick r:id="rId2"/>
              </a:rPr>
              <a:t>http://uk.wikipedia.org/wiki/%D0%9F%D0%BE%D1%85%D0%BE%D0%B4%D0%B6%D0%B5%D0%BD%D0%BD%D1%8F_%D0%BD%D0%B0%D1%84%D1%82%D0%B8_%D1%96_%D0%B3%D0%B0%D0%B7%D1%83</a:t>
            </a:r>
            <a:endParaRPr lang="uk-UA" sz="2000" dirty="0" smtClean="0">
              <a:latin typeface="Constantia" pitchFamily="18" charset="0"/>
            </a:endParaRPr>
          </a:p>
          <a:p>
            <a:pPr marL="342900" indent="-342900">
              <a:buAutoNum type="arabicPeriod"/>
            </a:pPr>
            <a:r>
              <a:rPr lang="uk-UA" dirty="0" smtClean="0"/>
              <a:t> </a:t>
            </a:r>
            <a:r>
              <a:rPr lang="en-US" dirty="0" smtClean="0">
                <a:hlinkClick r:id="rId3"/>
              </a:rPr>
              <a:t>http://ua-referat.com/%D0%9F%D0%B5%D1%80%D0%B5%D0%B3%D0%BE%D0%BD%D0%BA%D0%B0_%D0%BD%D0%B0%D1%84%D1%82%D0%B8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http://svitppt.com.ua/prirodoznavstvo/nafta-i-produkti-ii-pererobkiih-zastosuvannya.html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http://gdz4you.com/prezentacii/prezentacii-geografija/1049-prezentacya-na-temunafta.html</a:t>
            </a:r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5411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latin typeface="Constantia" pitchFamily="18" charset="0"/>
              </a:rPr>
              <a:t>Виконали учениці </a:t>
            </a:r>
          </a:p>
          <a:p>
            <a:pPr algn="ctr"/>
            <a:r>
              <a:rPr lang="uk-UA" sz="6000" dirty="0" smtClean="0">
                <a:latin typeface="Constantia" pitchFamily="18" charset="0"/>
              </a:rPr>
              <a:t>11-А класу: </a:t>
            </a:r>
          </a:p>
          <a:p>
            <a:pPr algn="ctr"/>
            <a:r>
              <a:rPr lang="uk-UA" sz="6000" dirty="0" smtClean="0">
                <a:latin typeface="Constantia" pitchFamily="18" charset="0"/>
              </a:rPr>
              <a:t>Литвиненко Юлія, </a:t>
            </a:r>
            <a:r>
              <a:rPr lang="uk-UA" sz="6000" dirty="0" err="1" smtClean="0">
                <a:latin typeface="Constantia" pitchFamily="18" charset="0"/>
              </a:rPr>
              <a:t>Шапошнікова</a:t>
            </a:r>
            <a:r>
              <a:rPr lang="uk-UA" sz="6000" dirty="0" smtClean="0">
                <a:latin typeface="Constantia" pitchFamily="18" charset="0"/>
              </a:rPr>
              <a:t> Руслана, Марченко Юлі</a:t>
            </a:r>
            <a:r>
              <a:rPr lang="uk-UA" sz="6000" dirty="0">
                <a:latin typeface="Constantia" pitchFamily="18" charset="0"/>
              </a:rPr>
              <a:t>я</a:t>
            </a:r>
            <a:endParaRPr lang="ru-RU" sz="6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166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atin typeface="Constantia" pitchFamily="18" charset="0"/>
              </a:rPr>
              <a:t>План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465" y="1039962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>
                <a:latin typeface="Constantia" pitchFamily="18" charset="0"/>
              </a:rPr>
              <a:t>Нафта – рідке паливо</a:t>
            </a:r>
          </a:p>
          <a:p>
            <a:pPr marL="342900" indent="-342900">
              <a:buAutoNum type="arabicPeriod"/>
            </a:pPr>
            <a:r>
              <a:rPr lang="uk-UA" sz="4400" dirty="0" smtClean="0">
                <a:latin typeface="Constantia" pitchFamily="18" charset="0"/>
              </a:rPr>
              <a:t>Знаходження в природі</a:t>
            </a:r>
            <a:endParaRPr lang="uk-UA" sz="4400" dirty="0">
              <a:latin typeface="Constantia" pitchFamily="18" charset="0"/>
            </a:endParaRPr>
          </a:p>
          <a:p>
            <a:pPr marL="342900" indent="-342900">
              <a:buAutoNum type="arabicPeriod"/>
            </a:pPr>
            <a:r>
              <a:rPr lang="uk-UA" sz="4400" dirty="0" smtClean="0">
                <a:latin typeface="Constantia" pitchFamily="18" charset="0"/>
              </a:rPr>
              <a:t>Використання нафти в давнину </a:t>
            </a:r>
          </a:p>
          <a:p>
            <a:pPr marL="342900" indent="-342900">
              <a:buAutoNum type="arabicPeriod"/>
            </a:pPr>
            <a:r>
              <a:rPr lang="uk-UA" sz="4400" dirty="0" smtClean="0">
                <a:latin typeface="Constantia" pitchFamily="18" charset="0"/>
              </a:rPr>
              <a:t>Використання нафти сьогодні</a:t>
            </a:r>
          </a:p>
          <a:p>
            <a:endParaRPr lang="uk-UA" sz="4400" dirty="0" smtClean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45260"/>
            <a:ext cx="84249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Constantia" pitchFamily="18" charset="0"/>
              </a:rPr>
              <a:t> </a:t>
            </a:r>
            <a:r>
              <a:rPr lang="en-US" sz="4400" dirty="0" smtClean="0">
                <a:latin typeface="Constantia" pitchFamily="18" charset="0"/>
              </a:rPr>
              <a:t>  </a:t>
            </a:r>
            <a:r>
              <a:rPr lang="ru-RU" sz="3600" dirty="0" err="1" smtClean="0">
                <a:latin typeface="Constantia" pitchFamily="18" charset="0"/>
              </a:rPr>
              <a:t>Нафта</a:t>
            </a:r>
            <a:r>
              <a:rPr lang="ru-RU" sz="3600" dirty="0" smtClean="0">
                <a:latin typeface="Constantia" pitchFamily="18" charset="0"/>
              </a:rPr>
              <a:t>- </a:t>
            </a:r>
            <a:r>
              <a:rPr lang="ru-RU" sz="3600" dirty="0" err="1" smtClean="0">
                <a:latin typeface="Constantia" pitchFamily="18" charset="0"/>
              </a:rPr>
              <a:t>це</a:t>
            </a:r>
            <a:r>
              <a:rPr lang="ru-RU" sz="3600" dirty="0" smtClean="0">
                <a:latin typeface="Constantia" pitchFamily="18" charset="0"/>
              </a:rPr>
              <a:t> складна </a:t>
            </a:r>
            <a:r>
              <a:rPr lang="ru-RU" sz="3600" dirty="0" err="1" smtClean="0">
                <a:latin typeface="Constantia" pitchFamily="18" charset="0"/>
              </a:rPr>
              <a:t>суміш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dirty="0" err="1" smtClean="0">
                <a:latin typeface="Constantia" pitchFamily="18" charset="0"/>
              </a:rPr>
              <a:t>рідких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dirty="0" err="1" smtClean="0">
                <a:latin typeface="Constantia" pitchFamily="18" charset="0"/>
              </a:rPr>
              <a:t>вуглеводнів,у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dirty="0" err="1" smtClean="0">
                <a:latin typeface="Constantia" pitchFamily="18" charset="0"/>
              </a:rPr>
              <a:t>яких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dirty="0" err="1" smtClean="0">
                <a:latin typeface="Constantia" pitchFamily="18" charset="0"/>
              </a:rPr>
              <a:t>розчинені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dirty="0" err="1" smtClean="0">
                <a:latin typeface="Constantia" pitchFamily="18" charset="0"/>
              </a:rPr>
              <a:t>газоподібні</a:t>
            </a:r>
            <a:r>
              <a:rPr lang="ru-RU" sz="3600" dirty="0" smtClean="0">
                <a:latin typeface="Constantia" pitchFamily="18" charset="0"/>
              </a:rPr>
              <a:t> й </a:t>
            </a:r>
            <a:r>
              <a:rPr lang="ru-RU" sz="3600" dirty="0" err="1" smtClean="0">
                <a:latin typeface="Constantia" pitchFamily="18" charset="0"/>
              </a:rPr>
              <a:t>інші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dirty="0" err="1" smtClean="0">
                <a:latin typeface="Constantia" pitchFamily="18" charset="0"/>
              </a:rPr>
              <a:t>речовини</a:t>
            </a:r>
            <a:r>
              <a:rPr lang="ru-RU" sz="3600" dirty="0" smtClean="0">
                <a:latin typeface="Constantia" pitchFamily="18" charset="0"/>
              </a:rPr>
              <a:t>. </a:t>
            </a:r>
            <a:r>
              <a:rPr lang="ru-RU" sz="3600" dirty="0" err="1" smtClean="0">
                <a:latin typeface="Constantia" pitchFamily="18" charset="0"/>
              </a:rPr>
              <a:t>Нафта</a:t>
            </a:r>
            <a:r>
              <a:rPr lang="ru-RU" sz="3600" dirty="0" smtClean="0">
                <a:latin typeface="Constantia" pitchFamily="18" charset="0"/>
              </a:rPr>
              <a:t> - горюча масляниста </a:t>
            </a:r>
            <a:r>
              <a:rPr lang="ru-RU" sz="3600" dirty="0" err="1" smtClean="0">
                <a:latin typeface="Constantia" pitchFamily="18" charset="0"/>
              </a:rPr>
              <a:t>рідина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dirty="0" err="1" smtClean="0">
                <a:latin typeface="Constantia" pitchFamily="18" charset="0"/>
              </a:rPr>
              <a:t>зі</a:t>
            </a:r>
            <a:r>
              <a:rPr lang="ru-RU" sz="3600" dirty="0" smtClean="0">
                <a:latin typeface="Constantia" pitchFamily="18" charset="0"/>
              </a:rPr>
              <a:t> </a:t>
            </a:r>
            <a:r>
              <a:rPr lang="ru-RU" sz="3600" dirty="0" err="1" smtClean="0">
                <a:latin typeface="Constantia" pitchFamily="18" charset="0"/>
              </a:rPr>
              <a:t>специфічним</a:t>
            </a:r>
            <a:r>
              <a:rPr lang="ru-RU" sz="3600" dirty="0" smtClean="0">
                <a:latin typeface="Constantia" pitchFamily="18" charset="0"/>
              </a:rPr>
              <a:t> запахом, </a:t>
            </a:r>
            <a:r>
              <a:rPr lang="ru-RU" sz="3600" dirty="0" err="1" smtClean="0">
                <a:latin typeface="Constantia" pitchFamily="18" charset="0"/>
              </a:rPr>
              <a:t>розповсюджена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r="14493"/>
          <a:stretch/>
        </p:blipFill>
        <p:spPr bwMode="auto">
          <a:xfrm>
            <a:off x="5796136" y="4008502"/>
            <a:ext cx="2952328" cy="286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5541"/>
            <a:ext cx="5551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  <a:latin typeface="Constantia" pitchFamily="18" charset="0"/>
              </a:rPr>
              <a:t>в </a:t>
            </a:r>
            <a:r>
              <a:rPr lang="ru-RU" sz="3600" dirty="0" err="1">
                <a:solidFill>
                  <a:prstClr val="black"/>
                </a:solidFill>
                <a:latin typeface="Constantia" pitchFamily="18" charset="0"/>
              </a:rPr>
              <a:t>осадовій</a:t>
            </a:r>
            <a:r>
              <a:rPr lang="ru-RU" sz="3600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Constantia" pitchFamily="18" charset="0"/>
              </a:rPr>
              <a:t>оболонці</a:t>
            </a:r>
            <a:r>
              <a:rPr lang="ru-RU" sz="3600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Constantia" pitchFamily="18" charset="0"/>
              </a:rPr>
              <a:t>Землі</a:t>
            </a:r>
            <a:r>
              <a:rPr lang="ru-RU" sz="3600" dirty="0">
                <a:solidFill>
                  <a:prstClr val="black"/>
                </a:solidFill>
                <a:latin typeface="Constantia" pitchFamily="18" charset="0"/>
              </a:rPr>
              <a:t> і </a:t>
            </a:r>
            <a:r>
              <a:rPr lang="ru-RU" sz="3600" dirty="0" smtClean="0">
                <a:solidFill>
                  <a:prstClr val="black"/>
                </a:solidFill>
                <a:latin typeface="Constantia" pitchFamily="18" charset="0"/>
              </a:rPr>
              <a:t>є </a:t>
            </a:r>
            <a:r>
              <a:rPr lang="ru-RU" sz="3600" dirty="0" err="1" smtClean="0">
                <a:solidFill>
                  <a:prstClr val="black"/>
                </a:solidFill>
                <a:latin typeface="Constantia" pitchFamily="18" charset="0"/>
              </a:rPr>
              <a:t>найважливішим</a:t>
            </a:r>
            <a:r>
              <a:rPr lang="ru-RU" sz="3600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Constantia" pitchFamily="18" charset="0"/>
              </a:rPr>
              <a:t>корисним</a:t>
            </a:r>
            <a:r>
              <a:rPr lang="ru-RU" sz="3600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ru-RU" sz="3600" dirty="0" err="1">
                <a:solidFill>
                  <a:prstClr val="black"/>
                </a:solidFill>
                <a:latin typeface="Constantia" pitchFamily="18" charset="0"/>
              </a:rPr>
              <a:t>копалиною</a:t>
            </a:r>
            <a:r>
              <a:rPr lang="ru-RU" dirty="0">
                <a:solidFill>
                  <a:prstClr val="black"/>
                </a:solidFill>
                <a:latin typeface="Constant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0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Constantia" pitchFamily="18" charset="0"/>
              </a:rPr>
              <a:t>Поклади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нафти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знаходяться</a:t>
            </a:r>
            <a:r>
              <a:rPr lang="ru-RU" sz="2800" dirty="0" smtClean="0">
                <a:latin typeface="Constantia" pitchFamily="18" charset="0"/>
              </a:rPr>
              <a:t> в </a:t>
            </a:r>
            <a:r>
              <a:rPr lang="ru-RU" sz="2800" dirty="0" err="1" smtClean="0">
                <a:latin typeface="Constantia" pitchFamily="18" charset="0"/>
              </a:rPr>
              <a:t>надрах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Землі</a:t>
            </a:r>
            <a:r>
              <a:rPr lang="ru-RU" sz="2800" dirty="0" smtClean="0">
                <a:latin typeface="Constantia" pitchFamily="18" charset="0"/>
              </a:rPr>
              <a:t> на </a:t>
            </a:r>
            <a:r>
              <a:rPr lang="ru-RU" sz="2800" dirty="0" err="1" smtClean="0">
                <a:latin typeface="Constantia" pitchFamily="18" charset="0"/>
              </a:rPr>
              <a:t>різній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глибині</a:t>
            </a:r>
            <a:r>
              <a:rPr lang="ru-RU" sz="2800" dirty="0" smtClean="0">
                <a:latin typeface="Constantia" pitchFamily="18" charset="0"/>
              </a:rPr>
              <a:t>, де </a:t>
            </a:r>
            <a:r>
              <a:rPr lang="ru-RU" sz="2800" dirty="0" err="1" smtClean="0">
                <a:latin typeface="Constantia" pitchFamily="18" charset="0"/>
              </a:rPr>
              <a:t>нафта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заповнює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вільний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простір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між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деякими</a:t>
            </a:r>
            <a:r>
              <a:rPr lang="ru-RU" sz="2800" dirty="0" smtClean="0">
                <a:latin typeface="Constantia" pitchFamily="18" charset="0"/>
              </a:rPr>
              <a:t> породами. </a:t>
            </a:r>
            <a:r>
              <a:rPr lang="ru-RU" sz="2800" dirty="0" err="1" smtClean="0">
                <a:latin typeface="Constantia" pitchFamily="18" charset="0"/>
              </a:rPr>
              <a:t>Якщо</a:t>
            </a:r>
            <a:r>
              <a:rPr lang="ru-RU" sz="2800" dirty="0" smtClean="0">
                <a:latin typeface="Constantia" pitchFamily="18" charset="0"/>
              </a:rPr>
              <a:t> вона </a:t>
            </a:r>
            <a:r>
              <a:rPr lang="ru-RU" sz="2800" dirty="0" err="1" smtClean="0">
                <a:latin typeface="Constantia" pitchFamily="18" charset="0"/>
              </a:rPr>
              <a:t>знаходиться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під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тиском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газів</a:t>
            </a:r>
            <a:r>
              <a:rPr lang="ru-RU" sz="2800" dirty="0" smtClean="0">
                <a:latin typeface="Constantia" pitchFamily="18" charset="0"/>
              </a:rPr>
              <a:t>, то </a:t>
            </a:r>
            <a:r>
              <a:rPr lang="ru-RU" sz="2800" dirty="0" err="1" smtClean="0">
                <a:latin typeface="Constantia" pitchFamily="18" charset="0"/>
              </a:rPr>
              <a:t>піднімається</a:t>
            </a:r>
            <a:r>
              <a:rPr lang="ru-RU" sz="2800" dirty="0" smtClean="0">
                <a:latin typeface="Constantia" pitchFamily="18" charset="0"/>
              </a:rPr>
              <a:t> по </a:t>
            </a:r>
            <a:r>
              <a:rPr lang="ru-RU" sz="2800" dirty="0" err="1" smtClean="0">
                <a:latin typeface="Constantia" pitchFamily="18" charset="0"/>
              </a:rPr>
              <a:t>свердловині</a:t>
            </a:r>
            <a:r>
              <a:rPr lang="ru-RU" sz="2800" dirty="0" smtClean="0">
                <a:latin typeface="Constantia" pitchFamily="18" charset="0"/>
              </a:rPr>
              <a:t> на </a:t>
            </a:r>
            <a:r>
              <a:rPr lang="ru-RU" sz="2800" dirty="0" err="1" smtClean="0">
                <a:latin typeface="Constantia" pitchFamily="18" charset="0"/>
              </a:rPr>
              <a:t>поверхню</a:t>
            </a:r>
            <a:r>
              <a:rPr lang="ru-RU" sz="2800" dirty="0" smtClean="0">
                <a:latin typeface="Constantia" pitchFamily="18" charset="0"/>
              </a:rPr>
              <a:t> </a:t>
            </a:r>
            <a:r>
              <a:rPr lang="ru-RU" sz="2800" dirty="0" err="1" smtClean="0">
                <a:latin typeface="Constantia" pitchFamily="18" charset="0"/>
              </a:rPr>
              <a:t>Землі</a:t>
            </a:r>
            <a:r>
              <a:rPr lang="ru-RU" sz="2800" dirty="0" smtClean="0">
                <a:latin typeface="Constantia" pitchFamily="18" charset="0"/>
              </a:rPr>
              <a:t>.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6390" y="283295"/>
            <a:ext cx="6901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latin typeface="Constantia" pitchFamily="18" charset="0"/>
              </a:rPr>
              <a:t>Знаходження</a:t>
            </a:r>
            <a:r>
              <a:rPr lang="ru-RU" sz="4400" b="1" dirty="0">
                <a:latin typeface="Constantia" pitchFamily="18" charset="0"/>
              </a:rPr>
              <a:t> в </a:t>
            </a:r>
            <a:r>
              <a:rPr lang="ru-RU" sz="4400" b="1" dirty="0" err="1">
                <a:latin typeface="Constantia" pitchFamily="18" charset="0"/>
              </a:rPr>
              <a:t>природі</a:t>
            </a:r>
            <a:r>
              <a:rPr lang="ru-RU" sz="4400" b="1" dirty="0">
                <a:latin typeface="Constantia" pitchFamily="18" charset="0"/>
              </a:rPr>
              <a:t> </a:t>
            </a:r>
            <a:endParaRPr lang="ru-RU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71513"/>
            <a:ext cx="4320480" cy="344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376" y="1124744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Нафту</a:t>
            </a:r>
            <a:r>
              <a:rPr lang="ru-RU" sz="2400" dirty="0" smtClean="0"/>
              <a:t> почали </a:t>
            </a:r>
            <a:r>
              <a:rPr lang="ru-RU" sz="2400" dirty="0" err="1" smtClean="0"/>
              <a:t>добувати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березі</a:t>
            </a:r>
            <a:r>
              <a:rPr lang="ru-RU" sz="2400" dirty="0" smtClean="0"/>
              <a:t> </a:t>
            </a:r>
            <a:r>
              <a:rPr lang="ru-RU" sz="2400" dirty="0" err="1" smtClean="0"/>
              <a:t>Євфрату</a:t>
            </a:r>
            <a:r>
              <a:rPr lang="ru-RU" sz="2400" dirty="0"/>
              <a:t> </a:t>
            </a:r>
            <a:r>
              <a:rPr lang="ru-RU" sz="2400" dirty="0" smtClean="0"/>
              <a:t>за 6-4 тис.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нашої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ери</a:t>
            </a:r>
            <a:r>
              <a:rPr lang="ru-RU" sz="2400" dirty="0" smtClean="0"/>
              <a:t>. </a:t>
            </a:r>
            <a:r>
              <a:rPr lang="ru-RU" sz="2400" dirty="0" err="1" smtClean="0"/>
              <a:t>Застосовувалася</a:t>
            </a:r>
            <a:r>
              <a:rPr lang="ru-RU" sz="2400" dirty="0" smtClean="0"/>
              <a:t> </a:t>
            </a:r>
            <a:r>
              <a:rPr lang="ru-RU" sz="2400" dirty="0" smtClean="0"/>
              <a:t>вона і як </a:t>
            </a:r>
            <a:r>
              <a:rPr lang="ru-RU" sz="2400" dirty="0" err="1" smtClean="0"/>
              <a:t>ліки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Стародавні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єгиптяни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використовували</a:t>
            </a:r>
            <a:r>
              <a:rPr lang="ru-RU" sz="2400" dirty="0" smtClean="0"/>
              <a:t> асфальт (</a:t>
            </a:r>
            <a:r>
              <a:rPr lang="ru-RU" sz="2400" dirty="0" err="1" smtClean="0"/>
              <a:t>окиснену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нафту</a:t>
            </a:r>
            <a:r>
              <a:rPr lang="ru-RU" sz="2400" dirty="0" smtClean="0"/>
              <a:t>) для </a:t>
            </a:r>
            <a:r>
              <a:rPr lang="ru-RU" sz="2400" dirty="0" err="1" smtClean="0"/>
              <a:t>бальзамування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Нафтові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бітуми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використовувалися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приготування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будівельних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розчинів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0608" y="18864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Constantia" pitchFamily="18" charset="0"/>
              </a:rPr>
              <a:t>Використання нафти в давнину</a:t>
            </a:r>
            <a:endParaRPr lang="ru-RU" sz="4400" b="1" dirty="0">
              <a:latin typeface="Constantia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10134" r="6946" b="7265"/>
          <a:stretch/>
        </p:blipFill>
        <p:spPr bwMode="auto">
          <a:xfrm>
            <a:off x="4904257" y="3717032"/>
            <a:ext cx="3952308" cy="29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0531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prstClr val="black"/>
                </a:solidFill>
              </a:rPr>
              <a:t>Нафта</a:t>
            </a:r>
            <a:r>
              <a:rPr lang="ru-RU" sz="2800" dirty="0">
                <a:solidFill>
                  <a:prstClr val="black"/>
                </a:solidFill>
              </a:rPr>
              <a:t> входила до складу «</a:t>
            </a:r>
            <a:r>
              <a:rPr lang="ru-RU" sz="2800" dirty="0" err="1">
                <a:solidFill>
                  <a:prstClr val="black"/>
                </a:solidFill>
              </a:rPr>
              <a:t>грецького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вогню</a:t>
            </a:r>
            <a:r>
              <a:rPr lang="ru-RU" sz="2800" dirty="0">
                <a:solidFill>
                  <a:prstClr val="black"/>
                </a:solidFill>
              </a:rPr>
              <a:t>». </a:t>
            </a:r>
            <a:r>
              <a:rPr lang="ru-RU" sz="2800" dirty="0" err="1">
                <a:solidFill>
                  <a:prstClr val="black"/>
                </a:solidFill>
              </a:rPr>
              <a:t>Візантійці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обстрілювали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ворожі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кораблі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горщиками</a:t>
            </a:r>
            <a:r>
              <a:rPr lang="ru-RU" sz="2800" dirty="0">
                <a:solidFill>
                  <a:prstClr val="black"/>
                </a:solidFill>
              </a:rPr>
              <a:t>, </a:t>
            </a:r>
            <a:r>
              <a:rPr lang="ru-RU" sz="2800" dirty="0" err="1">
                <a:solidFill>
                  <a:prstClr val="black"/>
                </a:solidFill>
              </a:rPr>
              <a:t>наповненими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сумішшю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err="1">
                <a:solidFill>
                  <a:prstClr val="black"/>
                </a:solidFill>
              </a:rPr>
              <a:t>нафти</a:t>
            </a:r>
            <a:r>
              <a:rPr lang="ru-RU" sz="2800" dirty="0">
                <a:solidFill>
                  <a:prstClr val="black"/>
                </a:solidFill>
              </a:rPr>
              <a:t> і </a:t>
            </a:r>
            <a:r>
              <a:rPr lang="ru-RU" sz="2800" dirty="0" err="1">
                <a:solidFill>
                  <a:prstClr val="black"/>
                </a:solidFill>
              </a:rPr>
              <a:t>сірки</a:t>
            </a:r>
            <a:r>
              <a:rPr lang="ru-RU" sz="2800" dirty="0">
                <a:solidFill>
                  <a:prstClr val="black"/>
                </a:solidFill>
              </a:rPr>
              <a:t>, як </a:t>
            </a:r>
            <a:r>
              <a:rPr lang="ru-RU" sz="2800" dirty="0" err="1">
                <a:solidFill>
                  <a:prstClr val="black"/>
                </a:solidFill>
              </a:rPr>
              <a:t>запальними</a:t>
            </a:r>
            <a:r>
              <a:rPr lang="ru-RU" sz="2800" dirty="0">
                <a:solidFill>
                  <a:prstClr val="black"/>
                </a:solidFill>
              </a:rPr>
              <a:t> снарядами.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136904" cy="388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7" t="7529" r="49029" b="10575"/>
          <a:stretch/>
        </p:blipFill>
        <p:spPr bwMode="auto">
          <a:xfrm>
            <a:off x="5292080" y="1581984"/>
            <a:ext cx="3549771" cy="524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16" y="260648"/>
            <a:ext cx="8388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onstantia" pitchFamily="18" charset="0"/>
              </a:rPr>
              <a:t>Раніше </a:t>
            </a:r>
            <a:r>
              <a:rPr lang="uk-UA" sz="2800" dirty="0" smtClean="0">
                <a:latin typeface="Constantia" pitchFamily="18" charset="0"/>
              </a:rPr>
              <a:t>люди для видобутку нафти рили колодязі. Тепер колодязів не риють, а за допомогою машин бурят вузькі глибокі свердловини.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3" y="2132856"/>
            <a:ext cx="4926233" cy="329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81957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atin typeface="Constantia" pitchFamily="18" charset="0"/>
              </a:rPr>
              <a:t>Використання</a:t>
            </a:r>
            <a:r>
              <a:rPr lang="ru-RU" sz="4400" b="1" dirty="0" smtClean="0">
                <a:latin typeface="Constantia" pitchFamily="18" charset="0"/>
              </a:rPr>
              <a:t> </a:t>
            </a:r>
            <a:r>
              <a:rPr lang="ru-RU" sz="4400" b="1" dirty="0" err="1" smtClean="0">
                <a:latin typeface="Constantia" pitchFamily="18" charset="0"/>
              </a:rPr>
              <a:t>нафти</a:t>
            </a:r>
            <a:r>
              <a:rPr lang="ru-RU" sz="4400" b="1" dirty="0" smtClean="0">
                <a:latin typeface="Constantia" pitchFamily="18" charset="0"/>
              </a:rPr>
              <a:t> </a:t>
            </a:r>
            <a:r>
              <a:rPr lang="ru-RU" sz="4400" b="1" dirty="0" err="1" smtClean="0">
                <a:latin typeface="Constantia" pitchFamily="18" charset="0"/>
              </a:rPr>
              <a:t>сьогодн</a:t>
            </a:r>
            <a:r>
              <a:rPr lang="uk-UA" sz="4400" b="1" dirty="0" smtClean="0">
                <a:latin typeface="Constantia" pitchFamily="18" charset="0"/>
              </a:rPr>
              <a:t>і</a:t>
            </a:r>
            <a:endParaRPr lang="ru-RU" sz="4400" b="1" dirty="0">
              <a:latin typeface="Constant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47664" y="1519343"/>
            <a:ext cx="6264696" cy="1368152"/>
            <a:chOff x="1547664" y="1604993"/>
            <a:chExt cx="6264696" cy="13681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47664" y="1604993"/>
              <a:ext cx="6264696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55676" y="1688904"/>
              <a:ext cx="58326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b="1" i="1" dirty="0" smtClean="0">
                  <a:latin typeface="Constantia" pitchFamily="18" charset="0"/>
                </a:rPr>
                <a:t>Напрямки</a:t>
              </a:r>
              <a:endParaRPr lang="ru-RU" sz="7200" b="1" i="1" dirty="0">
                <a:latin typeface="Constantia" pitchFamily="18" charset="0"/>
              </a:endParaRPr>
            </a:p>
          </p:txBody>
        </p:sp>
      </p:grpSp>
      <p:cxnSp>
        <p:nvCxnSpPr>
          <p:cNvPr id="14" name="Прямая со стрелкой 13"/>
          <p:cNvCxnSpPr>
            <a:endCxn id="18" idx="0"/>
          </p:cNvCxnSpPr>
          <p:nvPr/>
        </p:nvCxnSpPr>
        <p:spPr>
          <a:xfrm>
            <a:off x="5508104" y="2887495"/>
            <a:ext cx="1287143" cy="1191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7" idx="0"/>
          </p:cNvCxnSpPr>
          <p:nvPr/>
        </p:nvCxnSpPr>
        <p:spPr>
          <a:xfrm flipH="1">
            <a:off x="2465766" y="2887495"/>
            <a:ext cx="1314146" cy="1191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63588" y="4079182"/>
            <a:ext cx="3204356" cy="2014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onstantia" pitchFamily="18" charset="0"/>
              </a:rPr>
              <a:t>Як </a:t>
            </a:r>
            <a:r>
              <a:rPr lang="ru-RU" sz="3600" b="1" dirty="0" err="1" smtClean="0">
                <a:solidFill>
                  <a:schemeClr val="tx1"/>
                </a:solidFill>
                <a:latin typeface="Constantia" pitchFamily="18" charset="0"/>
              </a:rPr>
              <a:t>паливо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86046" y="4079182"/>
            <a:ext cx="3618402" cy="2014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Constantia" pitchFamily="18" charset="0"/>
              </a:rPr>
              <a:t>Для</a:t>
            </a:r>
            <a:r>
              <a:rPr lang="uk-UA" sz="3200" b="1" dirty="0" smtClean="0">
                <a:solidFill>
                  <a:schemeClr val="tx1"/>
                </a:solidFill>
                <a:latin typeface="Constantia" pitchFamily="18" charset="0"/>
              </a:rPr>
              <a:t> синтезу </a:t>
            </a:r>
            <a:r>
              <a:rPr lang="uk-UA" sz="3200" b="1" dirty="0">
                <a:solidFill>
                  <a:schemeClr val="tx1"/>
                </a:solidFill>
                <a:latin typeface="Constantia" pitchFamily="18" charset="0"/>
              </a:rPr>
              <a:t>органічних речовин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Constantia" pitchFamily="18" charset="0"/>
              </a:rPr>
              <a:t>Бензин</a:t>
            </a:r>
            <a:endParaRPr lang="ru-RU" sz="4400" b="1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2097"/>
            <a:ext cx="460851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" y="3672567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7449"/>
          <a:stretch/>
        </p:blipFill>
        <p:spPr bwMode="auto">
          <a:xfrm rot="5400000">
            <a:off x="5040201" y="2931601"/>
            <a:ext cx="2969392" cy="444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17375"/>
            <a:ext cx="2199690" cy="283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</TotalTime>
  <Words>235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Batang</vt:lpstr>
      <vt:lpstr>Arial</vt:lpstr>
      <vt:lpstr>Constantia</vt:lpstr>
      <vt:lpstr>Lucida Sans Unicode</vt:lpstr>
      <vt:lpstr>Verdana</vt:lpstr>
      <vt:lpstr>Wingdings 2</vt:lpstr>
      <vt:lpstr>Wingdings 3</vt:lpstr>
      <vt:lpstr>Открытая</vt:lpstr>
      <vt:lpstr>Використання продуктів переробки нафти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продуктів переробки нафти</dc:title>
  <dc:creator>ИГОРЬ</dc:creator>
  <cp:lastModifiedBy>Sveta</cp:lastModifiedBy>
  <cp:revision>17</cp:revision>
  <dcterms:created xsi:type="dcterms:W3CDTF">2014-10-21T16:32:48Z</dcterms:created>
  <dcterms:modified xsi:type="dcterms:W3CDTF">2014-10-25T07:06:18Z</dcterms:modified>
</cp:coreProperties>
</file>