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SO2</c:v>
                </c:pt>
              </c:strCache>
            </c:strRef>
          </c:tx>
          <c:marker>
            <c:symbol val="none"/>
          </c:marker>
          <c:cat>
            <c:numRef>
              <c:f>'Лист1'!$A$2:$A$17</c:f>
              <c:numCache>
                <c:formatCode>General</c:formatCode>
                <c:ptCount val="1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2014</c:v>
                </c:pt>
              </c:numCache>
            </c:numRef>
          </c:cat>
          <c:val>
            <c:numRef>
              <c:f>'Лист1'!$B$2:$B$17</c:f>
              <c:numCache>
                <c:formatCode>General</c:formatCode>
                <c:ptCount val="16"/>
                <c:pt idx="0">
                  <c:v>2.0000000000000007E-2</c:v>
                </c:pt>
                <c:pt idx="1">
                  <c:v>3.0000000000000002E-2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8.0000000000000029E-2</c:v>
                </c:pt>
                <c:pt idx="5">
                  <c:v>9.0000000000000024E-2</c:v>
                </c:pt>
                <c:pt idx="6">
                  <c:v>2.0000000000000007E-2</c:v>
                </c:pt>
                <c:pt idx="7">
                  <c:v>4.0000000000000015E-2</c:v>
                </c:pt>
                <c:pt idx="8">
                  <c:v>0.05</c:v>
                </c:pt>
                <c:pt idx="9">
                  <c:v>3.0000000000000002E-2</c:v>
                </c:pt>
                <c:pt idx="10">
                  <c:v>2.0000000000000007E-2</c:v>
                </c:pt>
                <c:pt idx="11">
                  <c:v>3.0000000000000002E-2</c:v>
                </c:pt>
                <c:pt idx="12">
                  <c:v>4.0000000000000015E-2</c:v>
                </c:pt>
                <c:pt idx="13">
                  <c:v>4.0000000000000015E-2</c:v>
                </c:pt>
                <c:pt idx="14">
                  <c:v>3.0000000000000002E-2</c:v>
                </c:pt>
                <c:pt idx="15">
                  <c:v>2.0000000000000007E-2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623416"/>
        <c:axId val="199624200"/>
      </c:lineChart>
      <c:catAx>
        <c:axId val="199623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624200"/>
        <c:crosses val="autoZero"/>
        <c:auto val="1"/>
        <c:lblAlgn val="ctr"/>
        <c:lblOffset val="100"/>
        <c:noMultiLvlLbl val="0"/>
      </c:catAx>
      <c:valAx>
        <c:axId val="199624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623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квітень 2014 р.</c:v>
                </c:pt>
              </c:strCache>
            </c:strRef>
          </c:tx>
          <c:invertIfNegative val="0"/>
          <c:cat>
            <c:strRef>
              <c:f>'Лист1'!$A$2</c:f>
              <c:strCache>
                <c:ptCount val="1"/>
                <c:pt idx="0">
                  <c:v>Сірководень</c:v>
                </c:pt>
              </c:strCache>
            </c:strRef>
          </c:cat>
          <c:val>
            <c:numRef>
              <c:f>'Лист1'!$B$2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березень 2014 р.</c:v>
                </c:pt>
              </c:strCache>
            </c:strRef>
          </c:tx>
          <c:invertIfNegative val="0"/>
          <c:cat>
            <c:strRef>
              <c:f>'Лист1'!$A$2</c:f>
              <c:strCache>
                <c:ptCount val="1"/>
                <c:pt idx="0">
                  <c:v>Сірководень</c:v>
                </c:pt>
              </c:strCache>
            </c:strRef>
          </c:cat>
          <c:val>
            <c:numRef>
              <c:f>'Лист1'!$C$2</c:f>
              <c:numCache>
                <c:formatCode>General</c:formatCode>
                <c:ptCount val="1"/>
                <c:pt idx="0">
                  <c:v>0.30000000000000016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квітень 2013 р.</c:v>
                </c:pt>
              </c:strCache>
            </c:strRef>
          </c:tx>
          <c:invertIfNegative val="0"/>
          <c:cat>
            <c:strRef>
              <c:f>'Лист1'!$A$2</c:f>
              <c:strCache>
                <c:ptCount val="1"/>
                <c:pt idx="0">
                  <c:v>Сірководень</c:v>
                </c:pt>
              </c:strCache>
            </c:strRef>
          </c:cat>
          <c:val>
            <c:numRef>
              <c:f>'Лист1'!$D$2</c:f>
              <c:numCache>
                <c:formatCode>General</c:formatCode>
                <c:ptCount val="1"/>
                <c:pt idx="0">
                  <c:v>0.30000000000000016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624984"/>
        <c:axId val="199625376"/>
      </c:barChart>
      <c:catAx>
        <c:axId val="199624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625376"/>
        <c:crosses val="autoZero"/>
        <c:auto val="1"/>
        <c:lblAlgn val="ctr"/>
        <c:lblOffset val="100"/>
        <c:noMultiLvlLbl val="0"/>
      </c:catAx>
      <c:valAx>
        <c:axId val="199625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624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o.com.ua/content/monitoring-ta-ekologichna-nebezpeka-zabrudnennya-atmosfernogo-povitrya-sirkovodnem" TargetMode="External"/><Relationship Id="rId2" Type="http://schemas.openxmlformats.org/officeDocument/2006/relationships/hyperlink" Target="http://pidruchniki.com/14940511/ekologiya/zabrudnennya_atmosfe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nu.edu.ua/faculty/geology/phis_geo/fourman/E-books-FVV/Interactive%20books/Meteorology/Weather%20Forecasting/Weather%20Ukraine/Maps/Klimat%20regionu%20Ukraine/Greenhouse%20of%20the%20Earth.htm" TargetMode="External"/><Relationship Id="rId5" Type="http://schemas.openxmlformats.org/officeDocument/2006/relationships/hyperlink" Target="http://www.npblog.com.ua/index.php/ekologiya/fotohimichnij-smog.html" TargetMode="External"/><Relationship Id="rId4" Type="http://schemas.openxmlformats.org/officeDocument/2006/relationships/hyperlink" Target="https://www.google.com/imghp?hl=ru&amp;gws_rd=ss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20486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uk-UA" sz="4800" dirty="0" smtClean="0"/>
              <a:t>Вуглеводнева сировина.</a:t>
            </a:r>
            <a:br>
              <a:rPr lang="uk-UA" sz="4800" dirty="0" smtClean="0"/>
            </a:br>
            <a:r>
              <a:rPr lang="uk-UA" sz="4800" dirty="0" smtClean="0"/>
              <a:t>Охорона довкілля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85496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Фото</a:t>
            </a:r>
            <a:r>
              <a:rPr lang="uk-UA" sz="4800" dirty="0" smtClean="0"/>
              <a:t>хімічний смог</a:t>
            </a: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4873752"/>
          </a:xfrm>
        </p:spPr>
        <p:txBody>
          <a:bodyPr/>
          <a:lstStyle/>
          <a:p>
            <a:r>
              <a:rPr lang="uk-UA" dirty="0" smtClean="0"/>
              <a:t>В умовах міського середовища можливе утворення  смогів – фотохімічного. Вони виникають при наявності великої кількості різноманітних забруднюючих речовин, низькій відносній вологості повітря, надлишку сонячного випромінювання і безвітряній погоді.</a:t>
            </a:r>
            <a:endParaRPr lang="uk-UA" dirty="0"/>
          </a:p>
        </p:txBody>
      </p:sp>
      <p:pic>
        <p:nvPicPr>
          <p:cNvPr id="4" name="Рисунок 3" descr="http://upload.wikimedia.org/wikipedia/commons/a/a4/Beijing_smog_comparison_August_200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89040"/>
            <a:ext cx="68407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60032" y="6237312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наявність смогу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Дим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Дим – це результат неповного згорання окремих видів палива. Це означає, що, якби все паливо згорало повністю, диму не було б взагалі.</a:t>
            </a:r>
          </a:p>
          <a:p>
            <a:pPr algn="ctr"/>
            <a:endParaRPr lang="uk-UA" dirty="0"/>
          </a:p>
        </p:txBody>
      </p:sp>
      <p:pic>
        <p:nvPicPr>
          <p:cNvPr id="4" name="Рисунок 3" descr="Air .pollution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12976"/>
            <a:ext cx="4896544" cy="33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2870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/>
              <a:t>Шкідливі речовини в диму</a:t>
            </a: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787208" cy="491716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Більшість видів палива складається з вуглецю, водню, кисню, азоту, невеликої кількості сірі і мінеральної золи. Якби все це згорало повністю, продуктами відходів були б двоокис вуглецю, водяні пари і вільний азот, і всі вони нешкідливі. </a:t>
            </a:r>
            <a:endParaRPr lang="en-US" dirty="0" smtClean="0"/>
          </a:p>
          <a:p>
            <a:r>
              <a:rPr lang="uk-UA" dirty="0" smtClean="0"/>
              <a:t>За наявності в паливі сірки</a:t>
            </a:r>
            <a:r>
              <a:rPr lang="en-US" dirty="0" smtClean="0"/>
              <a:t> </a:t>
            </a:r>
            <a:r>
              <a:rPr lang="uk-UA" dirty="0" smtClean="0"/>
              <a:t>залишається незначна кількість двоокису сірки. Коли вона з'єднується з повітрям і вологою, утворюється кислота</a:t>
            </a:r>
            <a:r>
              <a:rPr lang="uk-UA" dirty="0"/>
              <a:t> </a:t>
            </a:r>
            <a:r>
              <a:rPr lang="uk-UA" dirty="0" smtClean="0"/>
              <a:t>– кислотні </a:t>
            </a:r>
            <a:r>
              <a:rPr lang="uk-UA" dirty="0" err="1" smtClean="0"/>
              <a:t>дощи</a:t>
            </a:r>
            <a:r>
              <a:rPr lang="uk-UA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згорання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достатня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для </a:t>
            </a:r>
            <a:r>
              <a:rPr lang="ru-RU" dirty="0" err="1" smtClean="0"/>
              <a:t>окиснення</a:t>
            </a:r>
            <a:r>
              <a:rPr lang="ru-RU" dirty="0" smtClean="0"/>
              <a:t> при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. </a:t>
            </a:r>
            <a:r>
              <a:rPr lang="ru-RU" dirty="0" err="1" smtClean="0"/>
              <a:t>Цього</a:t>
            </a:r>
            <a:r>
              <a:rPr lang="ru-RU" dirty="0" smtClean="0"/>
              <a:t> складно </a:t>
            </a:r>
            <a:r>
              <a:rPr lang="ru-RU" dirty="0" err="1" smtClean="0"/>
              <a:t>досягти</a:t>
            </a:r>
            <a:r>
              <a:rPr lang="ru-RU" dirty="0" smtClean="0"/>
              <a:t>, особливо з твердим </a:t>
            </a:r>
            <a:r>
              <a:rPr lang="ru-RU" dirty="0" err="1" smtClean="0"/>
              <a:t>паливом</a:t>
            </a:r>
            <a:r>
              <a:rPr lang="ru-RU" dirty="0" smtClean="0"/>
              <a:t>, і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дим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Антрацит і кокс </a:t>
            </a:r>
            <a:r>
              <a:rPr lang="ru-RU" dirty="0" err="1" smtClean="0"/>
              <a:t>згорають</a:t>
            </a:r>
            <a:r>
              <a:rPr lang="ru-RU" dirty="0" smtClean="0"/>
              <a:t> без </a:t>
            </a:r>
            <a:r>
              <a:rPr lang="ru-RU" dirty="0" err="1" smtClean="0"/>
              <a:t>диму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не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летючих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Виконали роботу: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err="1" smtClean="0"/>
              <a:t>Козупляка</a:t>
            </a:r>
            <a:r>
              <a:rPr lang="uk-UA" dirty="0" smtClean="0"/>
              <a:t> Дмитро</a:t>
            </a:r>
          </a:p>
          <a:p>
            <a:r>
              <a:rPr lang="uk-UA" dirty="0" err="1" smtClean="0"/>
              <a:t>Летіков</a:t>
            </a:r>
            <a:r>
              <a:rPr lang="uk-UA" dirty="0" smtClean="0"/>
              <a:t> Денис </a:t>
            </a:r>
          </a:p>
          <a:p>
            <a:r>
              <a:rPr lang="uk-UA" dirty="0" smtClean="0"/>
              <a:t>Пластун Дмитро</a:t>
            </a:r>
          </a:p>
          <a:p>
            <a:r>
              <a:rPr lang="uk-UA" dirty="0" err="1" smtClean="0"/>
              <a:t>Мишалов</a:t>
            </a:r>
            <a:r>
              <a:rPr lang="uk-UA" dirty="0" smtClean="0"/>
              <a:t> </a:t>
            </a:r>
            <a:r>
              <a:rPr lang="uk-UA" dirty="0" smtClean="0"/>
              <a:t>Володимир</a:t>
            </a:r>
            <a:endParaRPr lang="en-US" dirty="0" smtClean="0"/>
          </a:p>
          <a:p>
            <a:r>
              <a:rPr lang="uk-UA" dirty="0" smtClean="0"/>
              <a:t>Кір</a:t>
            </a:r>
            <a:r>
              <a:rPr lang="en-US" dirty="0" smtClean="0"/>
              <a:t>’’</a:t>
            </a:r>
            <a:r>
              <a:rPr lang="ru-RU" dirty="0" err="1" smtClean="0"/>
              <a:t>ян</a:t>
            </a:r>
            <a:r>
              <a:rPr lang="ru-RU" dirty="0" smtClean="0"/>
              <a:t> </a:t>
            </a:r>
            <a:r>
              <a:rPr lang="uk-UA" dirty="0" smtClean="0"/>
              <a:t>Євген</a:t>
            </a:r>
            <a:r>
              <a:rPr lang="ru-RU" dirty="0" smtClean="0"/>
              <a:t> 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використані: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wikipedia.org</a:t>
            </a:r>
            <a:endParaRPr lang="uk-UA" dirty="0" smtClean="0"/>
          </a:p>
          <a:p>
            <a:r>
              <a:rPr lang="en-US" dirty="0" smtClean="0">
                <a:hlinkClick r:id="rId2"/>
              </a:rPr>
              <a:t>http://pidruchniki.com/14940511/ekologiya/zabrudnennya_atmosferi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http://eco.com.ua/content/monitoring-ta-ekologichna-nebezpeka-zabrudnennya-atmosfernogo-povitrya-sirkovodnem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https://www.google.com/imghp?hl=ru&amp;gws_rd=ssl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http://www.npblog.com.ua/index.php/ekologiya/fotohimichnij-smog.html</a:t>
            </a:r>
            <a:endParaRPr lang="uk-UA" dirty="0" smtClean="0"/>
          </a:p>
          <a:p>
            <a:endParaRPr lang="uk-UA" dirty="0" smtClean="0"/>
          </a:p>
          <a:p>
            <a:r>
              <a:rPr lang="en-US" dirty="0" smtClean="0">
                <a:hlinkClick r:id="rId6"/>
              </a:rPr>
              <a:t>http://www.lnu.edu.ua/faculty/geology/phis_geo/fourman/E-books-FVV/Interactive%20books/Meteorology/Weather%20Forecasting/Weather%20Ukraine/Maps/Klimat%20regionu%20Ukraine/Greenhouse%20of%20the%20Earth.htm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Мета</a:t>
            </a:r>
            <a:endParaRPr lang="uk-UA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8136904" cy="19648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/>
              <a:t>  Дослідити наслідки від спалювання шкідливих речовин.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План</a:t>
            </a:r>
            <a:endParaRPr lang="uk-UA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9" y="1412776"/>
            <a:ext cx="7200800" cy="4968552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Наслідки від спалювання 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Парниковий ефект 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Забруднення чадним газом </a:t>
            </a:r>
            <a:r>
              <a:rPr lang="en-US" dirty="0" smtClean="0"/>
              <a:t>(CO)</a:t>
            </a:r>
            <a:endParaRPr lang="uk-UA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Забруднення </a:t>
            </a:r>
            <a:r>
              <a:rPr lang="uk-UA" dirty="0" err="1" smtClean="0"/>
              <a:t>сульфур</a:t>
            </a:r>
            <a:r>
              <a:rPr lang="ru-RU" dirty="0" smtClean="0"/>
              <a:t> </a:t>
            </a:r>
            <a:r>
              <a:rPr lang="en-US" dirty="0" smtClean="0"/>
              <a:t>(IV)</a:t>
            </a:r>
            <a:r>
              <a:rPr lang="uk-UA" dirty="0" smtClean="0"/>
              <a:t> оксидом</a:t>
            </a:r>
            <a:r>
              <a:rPr lang="en-US" dirty="0" smtClean="0"/>
              <a:t> (SO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Забруднення сірчистим газом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uk-UA" dirty="0" smtClean="0"/>
              <a:t>)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Забруднення: нітроген </a:t>
            </a:r>
            <a:r>
              <a:rPr lang="en-US" dirty="0" smtClean="0"/>
              <a:t>(II) </a:t>
            </a:r>
            <a:r>
              <a:rPr lang="ru-RU" dirty="0" smtClean="0"/>
              <a:t>оксидом </a:t>
            </a:r>
            <a:r>
              <a:rPr lang="uk-UA" dirty="0" smtClean="0"/>
              <a:t>(</a:t>
            </a:r>
            <a:r>
              <a:rPr lang="en-US" dirty="0" smtClean="0"/>
              <a:t>NO</a:t>
            </a:r>
            <a:r>
              <a:rPr lang="ru-RU" dirty="0" smtClean="0"/>
              <a:t>)                      </a:t>
            </a:r>
            <a:r>
              <a:rPr lang="uk-UA" dirty="0" smtClean="0"/>
              <a:t>нітроген</a:t>
            </a:r>
            <a:r>
              <a:rPr lang="ru-RU" dirty="0" smtClean="0"/>
              <a:t> </a:t>
            </a:r>
            <a:r>
              <a:rPr lang="en-US" dirty="0" smtClean="0"/>
              <a:t>(IV) </a:t>
            </a:r>
            <a:r>
              <a:rPr lang="uk-UA" dirty="0" smtClean="0"/>
              <a:t>оксидом </a:t>
            </a:r>
            <a:r>
              <a:rPr lang="ru-RU" dirty="0" smtClean="0"/>
              <a:t>(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uk-UA" dirty="0" smtClean="0"/>
              <a:t>)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uk-UA" dirty="0" smtClean="0"/>
              <a:t>Фотохімічний смог 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Дим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Наслідки від спалювання</a:t>
            </a:r>
            <a:endParaRPr lang="uk-UA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643192" cy="462912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  </a:t>
            </a:r>
            <a:r>
              <a:rPr lang="uk-UA" sz="2800" dirty="0" smtClean="0"/>
              <a:t>Провідну роль у забрудненні атмосфери газами відіграє спалювання викопного палива - вугілля і нафти.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uk-UA" sz="2800" dirty="0" smtClean="0"/>
              <a:t>Основними джерелами забруднення твердими частинками є природні і виробничі процеси. Потужність цих джерел важко піддається визначенню. Загалом, щорічні викиди в атмосферу морських солей оцінюються у 700- 1500 млн. т, винесення ґрунтового пилу - 7-700 млн. т на рік.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6000" dirty="0" smtClean="0"/>
              <a:t>Парниковий ефект</a:t>
            </a:r>
            <a:endParaRPr lang="uk-UA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Явище в атмосфері землі та інших планет, при якому енергія сонячних променів відбиваючись від поверхні, не може повернутися в космос, оскільки затримується молекулами різних газів, призводить до підвищення температури поверхні.</a:t>
            </a:r>
            <a:endParaRPr lang="uk-UA" dirty="0"/>
          </a:p>
        </p:txBody>
      </p:sp>
      <p:pic>
        <p:nvPicPr>
          <p:cNvPr id="1026" name="Picture 2" descr="http://upload.wikimedia.org/wikipedia/commons/thumb/6/6e/Greenhouse_Effect_uk.svg/750px-Greenhouse_Effect_u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4896544" cy="31022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293096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Парниковий ефект відкрив у 1829 року </a:t>
            </a:r>
          </a:p>
          <a:p>
            <a:r>
              <a:rPr lang="uk-UA" sz="2400" dirty="0" smtClean="0"/>
              <a:t>Жозеф Фур’є</a:t>
            </a:r>
          </a:p>
          <a:p>
            <a:r>
              <a:rPr lang="uk-UA" sz="2400" dirty="0" smtClean="0"/>
              <a:t>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CO</a:t>
            </a:r>
            <a:endParaRPr lang="uk-UA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4402832" cy="4608512"/>
          </a:xfrm>
        </p:spPr>
        <p:txBody>
          <a:bodyPr>
            <a:normAutofit fontScale="92500"/>
          </a:bodyPr>
          <a:lstStyle/>
          <a:p>
            <a:pPr algn="ctr"/>
            <a:r>
              <a:rPr lang="uk-UA" dirty="0" smtClean="0"/>
              <a:t>Шкідливі речовини, під час експлуатації автотранспорту, потрапляють у повітря з вихлопними газами, випарами з паливних систем, а також під час заправки автомобіля паливом. На викиди оксидів вуглецю (вуглекислий газ і чадний газ) впливає також рельєф дороги та режим і швидкість руху автомобіля.</a:t>
            </a:r>
            <a:endParaRPr lang="uk-UA" dirty="0"/>
          </a:p>
        </p:txBody>
      </p:sp>
      <p:pic>
        <p:nvPicPr>
          <p:cNvPr id="18434" name="Picture 2" descr="Забруднення автотранспорт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564904"/>
            <a:ext cx="3528392" cy="2861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SO</a:t>
            </a:r>
            <a:r>
              <a:rPr lang="en-US" sz="7200" baseline="-25000" dirty="0" smtClean="0"/>
              <a:t>2</a:t>
            </a:r>
            <a:endParaRPr lang="uk-UA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Основними природними джерелами забруднення є: вулканічні виверження, окиснення сірки, сульфатів, розсіяних в морі. Основними антропогенними джерелами є: спалювання палива в промислових та побутових установках.</a:t>
            </a:r>
            <a:endParaRPr lang="uk-UA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3861048"/>
          <a:ext cx="6840760" cy="26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H</a:t>
            </a:r>
            <a:r>
              <a:rPr lang="en-US" sz="8000" baseline="-25000" dirty="0" smtClean="0"/>
              <a:t>2</a:t>
            </a:r>
            <a:r>
              <a:rPr lang="en-US" sz="8000" dirty="0" smtClean="0"/>
              <a:t>S</a:t>
            </a:r>
            <a:endParaRPr lang="uk-UA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90864" cy="4873752"/>
          </a:xfrm>
        </p:spPr>
        <p:txBody>
          <a:bodyPr/>
          <a:lstStyle/>
          <a:p>
            <a:r>
              <a:rPr lang="uk-UA" dirty="0" smtClean="0"/>
              <a:t>Сірководень належить до найпоширеніших </a:t>
            </a:r>
            <a:r>
              <a:rPr lang="uk-UA" dirty="0" err="1" smtClean="0"/>
              <a:t>забрудників</a:t>
            </a:r>
            <a:r>
              <a:rPr lang="uk-UA" dirty="0" smtClean="0"/>
              <a:t>, що надходять з промисловими викидами у атмосферне повітря. Він є складовою частиною багатьох газових родовищ, присутній в районах сірчаних джерел та озер і є </a:t>
            </a:r>
            <a:r>
              <a:rPr lang="uk-UA" dirty="0" err="1" smtClean="0"/>
              <a:t>забрудником</a:t>
            </a:r>
            <a:r>
              <a:rPr lang="uk-UA" dirty="0" smtClean="0"/>
              <a:t> атмосферного повітря в </a:t>
            </a:r>
            <a:r>
              <a:rPr lang="uk-UA" dirty="0" err="1" smtClean="0"/>
              <a:t>геотермально</a:t>
            </a:r>
            <a:r>
              <a:rPr lang="uk-UA" dirty="0" smtClean="0"/>
              <a:t> активних районах. </a:t>
            </a:r>
          </a:p>
          <a:p>
            <a:endParaRPr lang="uk-UA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220072" y="1340768"/>
          <a:ext cx="35283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5445224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селище </a:t>
            </a:r>
            <a:r>
              <a:rPr lang="uk-UA" dirty="0" err="1" smtClean="0"/>
              <a:t>Єнакієво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NO</a:t>
            </a:r>
            <a:r>
              <a:rPr lang="ru-RU" sz="7200" dirty="0" smtClean="0"/>
              <a:t>; </a:t>
            </a:r>
            <a:r>
              <a:rPr lang="en-US" sz="7200" dirty="0" smtClean="0"/>
              <a:t>NO</a:t>
            </a:r>
            <a:r>
              <a:rPr lang="en-US" sz="7200" baseline="-25000" dirty="0" smtClean="0"/>
              <a:t>2</a:t>
            </a:r>
            <a:endParaRPr lang="uk-UA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/>
          <a:lstStyle/>
          <a:p>
            <a:r>
              <a:rPr lang="uk-UA" dirty="0" smtClean="0"/>
              <a:t>Особливо небезпечні оксиди азоту, які спричиняють кислотні дощі. Кислотні дощі стали дуже поширеним явищем, причому вони можуть випадати на відстані багатьох сотень і тисяч кілометрів від джерела первісного викидання речовини.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20482" name="Picture 2" descr="C:\Users\DIMA\Downloads\image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89040"/>
            <a:ext cx="4104456" cy="2859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498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Вуглеводнева сировина. Охорона довкілля</vt:lpstr>
      <vt:lpstr>Мета</vt:lpstr>
      <vt:lpstr>План</vt:lpstr>
      <vt:lpstr>Наслідки від спалювання</vt:lpstr>
      <vt:lpstr>Парниковий ефект</vt:lpstr>
      <vt:lpstr>CO</vt:lpstr>
      <vt:lpstr>SO2</vt:lpstr>
      <vt:lpstr>H2S</vt:lpstr>
      <vt:lpstr>NO; NO2</vt:lpstr>
      <vt:lpstr>Фотохімічний смог</vt:lpstr>
      <vt:lpstr>Дим</vt:lpstr>
      <vt:lpstr>Шкідливі речовини в диму</vt:lpstr>
      <vt:lpstr>Виконали роботу:</vt:lpstr>
      <vt:lpstr>Джерела використані: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Вуглеводнева сировина. Охорона довкілля</dc:title>
  <dc:creator>DIMA</dc:creator>
  <cp:lastModifiedBy>Sveta</cp:lastModifiedBy>
  <cp:revision>24</cp:revision>
  <dcterms:created xsi:type="dcterms:W3CDTF">2014-10-21T17:22:12Z</dcterms:created>
  <dcterms:modified xsi:type="dcterms:W3CDTF">2014-10-30T07:59:49Z</dcterms:modified>
</cp:coreProperties>
</file>