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5" r:id="rId3"/>
  </p:sldMasterIdLst>
  <p:notesMasterIdLst>
    <p:notesMasterId r:id="rId21"/>
  </p:notesMasterIdLst>
  <p:handoutMasterIdLst>
    <p:handoutMasterId r:id="rId22"/>
  </p:handoutMasterIdLst>
  <p:sldIdLst>
    <p:sldId id="256" r:id="rId4"/>
    <p:sldId id="302" r:id="rId5"/>
    <p:sldId id="258" r:id="rId6"/>
    <p:sldId id="257" r:id="rId7"/>
    <p:sldId id="259" r:id="rId8"/>
    <p:sldId id="282" r:id="rId9"/>
    <p:sldId id="265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95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00"/>
    <a:srgbClr val="754FFF"/>
    <a:srgbClr val="00CCFF"/>
    <a:srgbClr val="9966FF"/>
    <a:srgbClr val="99FF66"/>
    <a:srgbClr val="990099"/>
    <a:srgbClr val="8D0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3651" autoAdjust="0"/>
  </p:normalViewPr>
  <p:slideViewPr>
    <p:cSldViewPr>
      <p:cViewPr varScale="1">
        <p:scale>
          <a:sx n="70" d="100"/>
          <a:sy n="70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410CB75-EC43-498D-90BC-A369E1AD06F9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0A5372-AED0-4E7C-9FEA-008BA1E6FC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30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D1DBE85-72FC-4F95-86BC-814EA5D9798A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047BFC-D0E3-4FAD-BC06-9D0F03E455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94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2D89BD-92C8-4D5B-8A1D-666EDC79ADC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E8EF-E2BA-4049-A194-AEF2439DAE88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7B38-6BDB-47AD-8C11-F5AB5E4D02A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F28C-20B0-4498-912F-E4E0BFD1AD62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5FCC5-34E1-4C56-8D67-768AD5D769C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9BC0-6E47-43F4-A23E-530081CA60A2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07CB2-AFF7-4A6F-ABB4-A4EE6C16D56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0BB8-EA86-4F2D-961E-9969EB9FF946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8F163-F4F3-4F9A-BC40-3F218A033F2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7AC8-BEE4-49B7-8E90-A6AE7603D454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005C9-A9A0-4681-9421-F61F783AB1E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2DA3-E78B-4704-9254-C864C3208435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E90D-C4DF-406B-9283-BB64E0E632C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ED1D-C336-4066-B084-5C6C46996D4D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1F90-D560-4658-A7C2-AAEA6C2C7A9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8E7B-2CD8-4A5D-864E-0D4C9AFF67E0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5C23-9686-4CA8-B4FC-2CAAB88DFFC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27A4-29CA-41AB-A6FF-BA5C5A839E2A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3272-7293-4504-970C-6FEC6CADE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4BB8-5AE4-4723-810A-07A735BC1433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1880DF-31FE-4150-B426-1F1A4CDD6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5962-EF00-4BAC-BE3B-0EF1F4559D9F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9D281-B208-4DAA-A4F1-935B239C37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D4D2-E12D-4F91-AA74-F48310FC17E5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DD30B-5157-4AB7-86F5-B641993F4BD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D024-6D53-4DBB-A3EA-EA4ACA44CBD4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88608AB-566A-4182-B427-159ACF3EF7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A26D-5F91-45CD-AB34-24ED451C6C09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0490-9DC6-4B97-B8E6-214AC45666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2F7-898D-4B44-B113-C64589BA6ED9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9628F-3A4C-4BE4-A190-0A13B06F0F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88B4-60BA-42B2-9C96-002796EA4C09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678B-93DE-4B1A-9D9B-A40C4058F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E56D-1161-4ABC-8BC0-FFABF149C3E0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68822-8251-475E-91FF-088EEA7034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6DBC-3422-4CBF-A683-AC891D2DE1A8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84ECA-9533-4636-BE37-99BF43DCB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A4DF-F275-4B70-ABFB-3BAEE31DFE1D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BC89-F6BA-46FA-8C60-9F8DA12E7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5229-0E78-464C-86CB-07FF155C9195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24B1B-A643-4EBD-BCD9-3E8B787A20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3145-8749-4352-BBBF-9A7BB48C9B29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BBA39A-AE84-4D53-AA0F-EFBFBA5BDB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B030-91CD-4F01-87B8-AC21877B4EEA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738650A-2878-4232-B583-8C6D70C8FA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B91E-3C2F-470E-91ED-3B788437E855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61E55-51F3-4574-AE5C-4CE41BF5F40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7226-E5DD-4234-83C4-E56CEECABE05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4203A-6F87-49C7-BC7C-BFD140CC70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6F0F-83A6-49B0-92F0-28ADD192BCEB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FA7D5-4E50-4E67-A16A-FDA468002C6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D34C-0FD1-4133-893B-6FA5D8E579AB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E3BAC-7735-4A42-A7EB-108C8A0710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7B3DB-D659-4145-9E36-BBD42BD6F1D0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CCCE63-27ED-496D-BA74-8DAA1D93CF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9E2-4C25-40E5-9064-6762FA312BB9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1542C-7F8B-47B0-8030-A87CAFDA9C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1FB3-7121-4B73-8114-B043021D0C4F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4B33E7-EFC7-443C-970F-09183603FE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C3F3F-E8A6-4887-AB90-CCCD6C1E9177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3FA90C-6E36-4FCD-BA89-CD4E938904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4570-F454-49BF-9726-A97642764545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39A15-75DA-4898-96A2-CF4C590EA1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74E-B5C6-4367-A2F2-1150402899ED}" type="datetime1">
              <a:rPr lang="uk-UA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2F5A-A1EB-44DE-87D8-F9786743B8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FA94-42CA-45A3-A337-4BEF3A4AF246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DCFE504-79CE-485E-BF68-C69D5EC2BA0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F740-B696-410E-AB32-8D00783E3FFD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7860A-35E3-4929-941F-3BE5CC92819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72BD-FB4D-4FF2-BFBE-790F4336D945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A188-2605-43F7-B597-7E49C79D43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0A2F-F683-4894-81A2-932CB0DCBF27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A08D6-F333-4969-A87D-19C91761EEB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0932-36DC-4F0A-8712-7F165601CCEE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FDDF1-B26D-492E-B7E9-C20B2119468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2933-A72A-4ED9-8275-11E5E2D04DF6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6EE4D-B42C-48A5-A85E-43225986730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40D48-DAA7-483D-8BE1-4B8271AE13F5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C1D54FA5-6618-4A06-A36B-214087B55F8A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394" r:id="rId2"/>
    <p:sldLayoutId id="2147484405" r:id="rId3"/>
    <p:sldLayoutId id="2147484395" r:id="rId4"/>
    <p:sldLayoutId id="2147484396" r:id="rId5"/>
    <p:sldLayoutId id="2147484397" r:id="rId6"/>
    <p:sldLayoutId id="2147484406" r:id="rId7"/>
    <p:sldLayoutId id="2147484407" r:id="rId8"/>
    <p:sldLayoutId id="2147484408" r:id="rId9"/>
    <p:sldLayoutId id="2147484398" r:id="rId10"/>
    <p:sldLayoutId id="2147484409" r:id="rId11"/>
    <p:sldLayoutId id="2147484399" r:id="rId12"/>
    <p:sldLayoutId id="2147484400" r:id="rId13"/>
    <p:sldLayoutId id="2147484401" r:id="rId14"/>
    <p:sldLayoutId id="2147484402" r:id="rId15"/>
    <p:sldLayoutId id="214748440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C0540E2-237A-4196-B06F-D408961776F0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F25454D0-92CC-4AE7-AC0B-4FAE020470CC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B8E852F-6A19-493E-9F54-4E70E07EE1E2}" type="datetime1">
              <a:rPr lang="uk-UA"/>
              <a:pPr>
                <a:defRPr/>
              </a:pPr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9402B8C7-60E3-4A79-969F-FF61AAD010FF}" type="slidenum">
              <a:rPr lang="uk-UA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5445223"/>
            <a:ext cx="5832475" cy="1087339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Роботу </a:t>
            </a:r>
            <a:r>
              <a:rPr lang="uk-UA" sz="25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  <a:r>
              <a:rPr lang="ru-RU" sz="25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25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uk-UA" sz="2800" b="1" dirty="0" err="1" smtClean="0">
                <a:solidFill>
                  <a:srgbClr val="0066FF"/>
                </a:solidFill>
              </a:rPr>
              <a:t>Битко</a:t>
            </a:r>
            <a:r>
              <a:rPr lang="uk-UA" sz="2800" b="1" dirty="0" smtClean="0">
                <a:solidFill>
                  <a:srgbClr val="0066FF"/>
                </a:solidFill>
              </a:rPr>
              <a:t> </a:t>
            </a:r>
            <a:r>
              <a:rPr lang="uk-UA" sz="2800" b="1" dirty="0">
                <a:solidFill>
                  <a:srgbClr val="0066FF"/>
                </a:solidFill>
              </a:rPr>
              <a:t>Тетяна Леонідівна</a:t>
            </a:r>
            <a:r>
              <a:rPr lang="ru-RU" sz="25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5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57158" y="2171506"/>
            <a:ext cx="86423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uk-UA" sz="3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3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ПОЄДНАННЯ </a:t>
            </a:r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ФОСФОРЕСЦЕНТНОЇ ТА ЕКСИПЛЕКСНОЇ ЕМІСІЇ ДЛЯ СТВОРЕННЯ ВИСОКОЕФЕКТИВНИХ ОРГАНІЧНИХ СВІТЛОВИПРОМІНЮЮЧИХ ДІОДІВ</a:t>
            </a:r>
            <a:endParaRPr lang="ru-RU" sz="3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3200" b="1" dirty="0">
              <a:solidFill>
                <a:srgbClr val="99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E77CD7-111F-4E23-B11A-58390BCC9BD4}" type="slidenum">
              <a:rPr lang="uk-UA"/>
              <a:pPr/>
              <a:t>1</a:t>
            </a:fld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286248" y="0"/>
            <a:ext cx="485775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400652"/>
            <a:ext cx="4716016" cy="219977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00FF"/>
                </a:solidFill>
                <a:latin typeface="+mj-lt"/>
              </a:rPr>
              <a:t>Спектр 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електролюмінісценції </a:t>
            </a:r>
            <a:endParaRPr lang="uk-UA" dirty="0" smtClean="0">
              <a:solidFill>
                <a:srgbClr val="0000FF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EL) пристрою ОСВД 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та 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нормовані спектри </a:t>
            </a:r>
            <a:r>
              <a:rPr lang="uk-UA" dirty="0" err="1" smtClean="0">
                <a:solidFill>
                  <a:srgbClr val="0000FF"/>
                </a:solidFill>
                <a:latin typeface="+mj-lt"/>
              </a:rPr>
              <a:t>фотолюмінісценції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 (PL) твердих плівок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THCA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latin typeface="+mj-lt"/>
              </a:rPr>
              <a:t>FIrpic</a:t>
            </a:r>
            <a:r>
              <a:rPr lang="ru-RU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та суміші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THCA</a:t>
            </a:r>
            <a:r>
              <a:rPr lang="uk-UA" dirty="0" smtClean="0">
                <a:solidFill>
                  <a:srgbClr val="0000FF"/>
                </a:solidFill>
                <a:latin typeface="+mj-lt"/>
              </a:rPr>
              <a:t>:</a:t>
            </a:r>
            <a:r>
              <a:rPr lang="ru-RU" dirty="0" smtClean="0">
                <a:solidFill>
                  <a:srgbClr val="0000FF"/>
                </a:solidFill>
                <a:latin typeface="+mj-lt"/>
              </a:rPr>
              <a:t>F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i</a:t>
            </a:r>
            <a:r>
              <a:rPr lang="ru-RU" dirty="0" err="1" smtClean="0">
                <a:solidFill>
                  <a:srgbClr val="0000FF"/>
                </a:solidFill>
                <a:latin typeface="+mj-lt"/>
              </a:rPr>
              <a:t>rpic</a:t>
            </a:r>
            <a:endParaRPr lang="ru-RU" dirty="0" smtClean="0">
              <a:solidFill>
                <a:srgbClr val="0000FF"/>
              </a:solidFill>
              <a:latin typeface="+mj-lt"/>
            </a:endParaRPr>
          </a:p>
          <a:p>
            <a:pPr algn="ctr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"/>
            <a:ext cx="8229600" cy="928669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Результати</a:t>
            </a:r>
            <a:endParaRPr lang="uk-UA" sz="4800" b="1" i="1" dirty="0">
              <a:solidFill>
                <a:srgbClr val="FF0000"/>
              </a:solidFill>
            </a:endParaRPr>
          </a:p>
        </p:txBody>
      </p:sp>
      <p:pic>
        <p:nvPicPr>
          <p:cNvPr id="101378" name="Picture 2" descr="Безымянный"/>
          <p:cNvPicPr>
            <a:picLocks noChangeAspect="1" noChangeArrowheads="1"/>
          </p:cNvPicPr>
          <p:nvPr/>
        </p:nvPicPr>
        <p:blipFill>
          <a:blip r:embed="rId2" cstate="print">
            <a:lum bright="-30000" contrast="82000"/>
          </a:blip>
          <a:srcRect/>
          <a:stretch>
            <a:fillRect/>
          </a:stretch>
        </p:blipFill>
        <p:spPr bwMode="auto">
          <a:xfrm>
            <a:off x="-30" y="1128545"/>
            <a:ext cx="4572000" cy="321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t="598"/>
          <a:stretch>
            <a:fillRect/>
          </a:stretch>
        </p:blipFill>
        <p:spPr bwMode="auto">
          <a:xfrm>
            <a:off x="4571970" y="1128545"/>
            <a:ext cx="4572030" cy="311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60032" y="4143380"/>
            <a:ext cx="4176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endParaRPr lang="uk-UA" sz="2300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1" hangingPunct="1"/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Зображення </a:t>
            </a:r>
          </a:p>
          <a:p>
            <a:pPr lvl="0" algn="ctr" eaLnBrk="1" hangingPunct="1"/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нормованих </a:t>
            </a:r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спектрів фосфоресценції </a:t>
            </a:r>
            <a:r>
              <a:rPr lang="en-US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THCA</a:t>
            </a:r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3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FIrpic</a:t>
            </a:r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 молекул та склад твердих плівок </a:t>
            </a:r>
            <a:r>
              <a:rPr lang="en-US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THCA</a:t>
            </a:r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3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FIrpic</a:t>
            </a:r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300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суміші</a:t>
            </a:r>
            <a:endParaRPr lang="uk-UA" sz="2300" dirty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138"/>
            <a:ext cx="8929718" cy="151922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Кінетика затухання фотолюмінесценції композицій </a:t>
            </a:r>
            <a:r>
              <a:rPr lang="en-US" sz="4000" b="1" dirty="0" smtClean="0">
                <a:solidFill>
                  <a:srgbClr val="FF0000"/>
                </a:solidFill>
              </a:rPr>
              <a:t>THCA</a:t>
            </a:r>
            <a:r>
              <a:rPr lang="uk-UA" sz="4000" b="1" dirty="0" smtClean="0">
                <a:solidFill>
                  <a:srgbClr val="FF0000"/>
                </a:solidFill>
              </a:rPr>
              <a:t>:</a:t>
            </a:r>
            <a:r>
              <a:rPr lang="ru-RU" sz="4000" b="1" dirty="0" err="1" smtClean="0">
                <a:solidFill>
                  <a:srgbClr val="FF0000"/>
                </a:solidFill>
              </a:rPr>
              <a:t>FIrpic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при 300 К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D30B-5157-4AB7-86F5-B641993F4BD7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71802" y="6240800"/>
            <a:ext cx="3214710" cy="45719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  </a:t>
            </a:r>
            <a:endParaRPr lang="uk-UA" sz="3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03491"/>
              </p:ext>
            </p:extLst>
          </p:nvPr>
        </p:nvGraphicFramePr>
        <p:xfrm>
          <a:off x="928662" y="2492896"/>
          <a:ext cx="7500992" cy="3747904"/>
        </p:xfrm>
        <a:graphic>
          <a:graphicData uri="http://schemas.openxmlformats.org/drawingml/2006/table">
            <a:tbl>
              <a:tblPr/>
              <a:tblGrid>
                <a:gridCol w="1875248"/>
                <a:gridCol w="1875248"/>
                <a:gridCol w="1875248"/>
                <a:gridCol w="1875248"/>
              </a:tblGrid>
              <a:tr h="1499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Довжина хвилі PL, </a:t>
                      </a:r>
                      <a:r>
                        <a:rPr lang="uk-UA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нм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470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570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Час життя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(τ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μs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0.2 (76%),</a:t>
                      </a:r>
                      <a:endParaRPr lang="uk-UA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34.2 (24%)</a:t>
                      </a:r>
                      <a:endParaRPr lang="uk-UA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0.2 (67%)</a:t>
                      </a:r>
                      <a:endParaRPr lang="uk-UA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32 (33%)</a:t>
                      </a:r>
                      <a:endParaRPr lang="uk-UA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0.2 (39%)</a:t>
                      </a:r>
                      <a:endParaRPr lang="uk-UA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9.6 (21%)</a:t>
                      </a:r>
                      <a:endParaRPr lang="uk-UA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40 (40%)</a:t>
                      </a:r>
                      <a:endParaRPr lang="uk-UA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252537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Світлотехнічні характеристики електролюмінісцентного пристрою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000496" y="6492875"/>
            <a:ext cx="1162050" cy="365125"/>
          </a:xfrm>
        </p:spPr>
        <p:txBody>
          <a:bodyPr/>
          <a:lstStyle/>
          <a:p>
            <a:fld id="{176DD30B-5157-4AB7-86F5-B641993F4BD7}" type="slidenum">
              <a:rPr lang="uk-UA" smtClean="0"/>
              <a:pPr/>
              <a:t>12</a:t>
            </a:fld>
            <a:endParaRPr lang="uk-UA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41666" y="2202958"/>
            <a:ext cx="4572000" cy="331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lum bright="12000" contrast="30000"/>
          </a:blip>
          <a:srcRect/>
          <a:stretch>
            <a:fillRect/>
          </a:stretch>
        </p:blipFill>
        <p:spPr bwMode="auto">
          <a:xfrm>
            <a:off x="4613666" y="2239859"/>
            <a:ext cx="4429124" cy="33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00232" y="485776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(а)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4786322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(б)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7090" y="5954613"/>
            <a:ext cx="7408862" cy="248891"/>
          </a:xfrm>
        </p:spPr>
        <p:txBody>
          <a:bodyPr/>
          <a:lstStyle/>
          <a:p>
            <a:pPr marL="303213" lvl="1" indent="0">
              <a:buNone/>
            </a:pPr>
            <a:r>
              <a:rPr lang="uk-UA" dirty="0" smtClean="0"/>
              <a:t>        (А)                                                                            (Б</a:t>
            </a:r>
            <a:r>
              <a:rPr lang="ru-RU" dirty="0" smtClean="0"/>
              <a:t>)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3786182" y="6812280"/>
            <a:ext cx="1857388" cy="45719"/>
          </a:xfrm>
        </p:spPr>
        <p:txBody>
          <a:bodyPr/>
          <a:lstStyle/>
          <a:p>
            <a:pPr>
              <a:buNone/>
            </a:pPr>
            <a:endParaRPr lang="uk-UA" sz="40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Зонна </a:t>
            </a:r>
            <a:r>
              <a:rPr lang="ru-RU" b="1" dirty="0" smtClean="0">
                <a:solidFill>
                  <a:srgbClr val="FF0000"/>
                </a:solidFill>
              </a:rPr>
              <a:t>схем</a:t>
            </a:r>
            <a:r>
              <a:rPr lang="uk-UA" b="1" dirty="0" smtClean="0">
                <a:solidFill>
                  <a:srgbClr val="FF0000"/>
                </a:solidFill>
              </a:rPr>
              <a:t>а тестового </a:t>
            </a:r>
            <a:r>
              <a:rPr lang="ru-RU" b="1" dirty="0" smtClean="0">
                <a:solidFill>
                  <a:srgbClr val="FF0000"/>
                </a:solidFill>
              </a:rPr>
              <a:t>пристрою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D30B-5157-4AB7-86F5-B641993F4BD7}" type="slidenum">
              <a:rPr lang="uk-UA" smtClean="0"/>
              <a:pPr/>
              <a:t>13</a:t>
            </a:fld>
            <a:endParaRPr lang="uk-UA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204865"/>
            <a:ext cx="8712968" cy="441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3500430" y="6690757"/>
            <a:ext cx="2071702" cy="16724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sz="40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Просторова будова бінарних комплексів </a:t>
            </a:r>
            <a:r>
              <a:rPr lang="en-US" b="1" dirty="0" smtClean="0">
                <a:solidFill>
                  <a:srgbClr val="FF0000"/>
                </a:solidFill>
              </a:rPr>
              <a:t>THCA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r>
              <a:rPr lang="ru-RU" b="1" dirty="0" err="1" smtClean="0">
                <a:solidFill>
                  <a:srgbClr val="FF0000"/>
                </a:solidFill>
              </a:rPr>
              <a:t>FIrpic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D30B-5157-4AB7-86F5-B641993F4BD7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116738" name="Рисунок 28" descr="Ex_Firpic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b="9683"/>
          <a:stretch>
            <a:fillRect/>
          </a:stretch>
        </p:blipFill>
        <p:spPr bwMode="auto">
          <a:xfrm>
            <a:off x="107504" y="2348881"/>
            <a:ext cx="8858312" cy="385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6250229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(а)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33794" y="624998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(б)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6245781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(в)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68" y="6741368"/>
            <a:ext cx="2071702" cy="116632"/>
          </a:xfrm>
        </p:spPr>
        <p:txBody>
          <a:bodyPr/>
          <a:lstStyle/>
          <a:p>
            <a:pPr>
              <a:buNone/>
            </a:pPr>
            <a:endParaRPr lang="uk-UA" sz="36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"/>
            <a:ext cx="8358246" cy="1428735"/>
          </a:xfrm>
        </p:spPr>
        <p:txBody>
          <a:bodyPr/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FF0000"/>
                </a:solidFill>
              </a:rPr>
              <a:t>Енергетична діаграма збуджених станів молекул </a:t>
            </a:r>
            <a:r>
              <a:rPr lang="en-US" sz="2800" b="1" dirty="0" smtClean="0">
                <a:solidFill>
                  <a:srgbClr val="FF0000"/>
                </a:solidFill>
              </a:rPr>
              <a:t>THCA</a:t>
            </a:r>
            <a:r>
              <a:rPr lang="uk-UA" sz="2800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FIrpic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та їх бінарних композицій </a:t>
            </a:r>
            <a:r>
              <a:rPr lang="en-US" sz="2800" b="1" dirty="0" smtClean="0">
                <a:solidFill>
                  <a:srgbClr val="FF0000"/>
                </a:solidFill>
              </a:rPr>
              <a:t>THCA</a:t>
            </a:r>
            <a:r>
              <a:rPr lang="uk-UA" sz="2800" b="1" dirty="0" smtClean="0">
                <a:solidFill>
                  <a:srgbClr val="FF0000"/>
                </a:solidFill>
              </a:rPr>
              <a:t>:</a:t>
            </a:r>
            <a:r>
              <a:rPr lang="ru-RU" sz="2800" b="1" dirty="0" err="1" smtClean="0">
                <a:solidFill>
                  <a:srgbClr val="FF0000"/>
                </a:solidFill>
              </a:rPr>
              <a:t>FIrpic</a:t>
            </a: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000496" y="6492875"/>
            <a:ext cx="1162050" cy="365125"/>
          </a:xfrm>
        </p:spPr>
        <p:txBody>
          <a:bodyPr/>
          <a:lstStyle/>
          <a:p>
            <a:fld id="{176DD30B-5157-4AB7-86F5-B641993F4BD7}" type="slidenum">
              <a:rPr lang="uk-UA" smtClean="0"/>
              <a:pPr/>
              <a:t>15</a:t>
            </a:fld>
            <a:endParaRPr lang="uk-UA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83568" y="1770572"/>
            <a:ext cx="7920880" cy="48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3071802" y="142852"/>
            <a:ext cx="3429024" cy="720725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uk-UA" sz="1700" dirty="0" smtClean="0">
                <a:solidFill>
                  <a:srgbClr val="FF0000"/>
                </a:solidFill>
              </a:rPr>
              <a:t>1.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Технології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органічних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світловипромінюючих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діодів має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переваги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показниками яскравості, контрастності та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світлоефективності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перед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рідкокристалічними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технологіями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2.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Основним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завданням цих технологій є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залучення до виконання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роботи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триплетних збуджених станів. 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 можливо за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рахунок активації фосфоресценції цільового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емітера.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3.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іркоподібні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похідні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карбазолу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які володіють гарними показниками електрон-діркової провідності та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люмінесценції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 перспективними об’єктами оптичного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тюнінгує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4</a:t>
            </a:r>
            <a:r>
              <a:rPr lang="uk-UA" sz="2000" dirty="0" smtClean="0">
                <a:solidFill>
                  <a:srgbClr val="FF0000"/>
                </a:solidFill>
              </a:rPr>
              <a:t>.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прикладі новоствореного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світловипромінюючого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діоду, який поєднує два електролюмінісцентні шари (флуоресцентний та фосфоресцентний емітери), показано, що на межі поділу цих шарів формуються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ексиплексні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збуджені стани. Їх енергія практично вироджена у синглетному та триплетному варіанті спінової орієнтації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7875A0-9F7F-4CB1-A930-61B9570C6C8E}" type="slidenum">
              <a:rPr lang="uk-UA"/>
              <a:pPr/>
              <a:t>16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B875EE-87AD-4090-A7F2-51CCDC170B06}" type="slidenum">
              <a:rPr lang="uk-UA"/>
              <a:pPr/>
              <a:t>17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95288" y="2924175"/>
            <a:ext cx="83534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8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за увагу !</a:t>
            </a:r>
            <a:endParaRPr lang="ru-RU" sz="8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85786" y="307181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Алфавітно-цифрові дисплеї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6211669"/>
            <a:ext cx="42148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Гнучкі екрани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телевізорів з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3D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зображенням 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18"/>
          <p:cNvSpPr txBox="1">
            <a:spLocks/>
          </p:cNvSpPr>
          <p:nvPr/>
        </p:nvSpPr>
        <p:spPr bwMode="auto">
          <a:xfrm>
            <a:off x="1643042" y="0"/>
            <a:ext cx="5857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Новітні технології</a:t>
            </a:r>
            <a:endParaRPr 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3143248"/>
            <a:ext cx="35004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Цифрові камери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6881" name="Picture 17" descr="OLED-телевизор Samsung с дугообразным экраном поступил в продажу в Корее CHIP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3571900" cy="2444201"/>
          </a:xfrm>
          <a:prstGeom prst="rect">
            <a:avLst/>
          </a:prstGeom>
          <a:noFill/>
        </p:spPr>
      </p:pic>
      <p:pic>
        <p:nvPicPr>
          <p:cNvPr id="36887" name="Picture 23" descr="Canon EOS 60D купить, описание, отзывы, цен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333773" cy="2357454"/>
          </a:xfrm>
          <a:prstGeom prst="rect">
            <a:avLst/>
          </a:prstGeom>
          <a:noFill/>
        </p:spPr>
      </p:pic>
      <p:pic>
        <p:nvPicPr>
          <p:cNvPr id="36889" name="Picture 25" descr="DA - табло электронное алфавитно-цифровое - Каталог продукци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85794"/>
            <a:ext cx="3143272" cy="235745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929322" y="6215082"/>
            <a:ext cx="1928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- навігатори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92" name="Picture 28" descr="C:\Users\User\Pictures\184049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3314"/>
            <a:ext cx="3410722" cy="212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642938" y="1557338"/>
            <a:ext cx="7929562" cy="4548187"/>
          </a:xfrm>
        </p:spPr>
        <p:txBody>
          <a:bodyPr/>
          <a:lstStyle/>
          <a:p>
            <a:pPr marL="457200" indent="-457200" algn="ctr" eaLnBrk="1" hangingPunct="1">
              <a:buClr>
                <a:srgbClr val="7030A0"/>
              </a:buClr>
              <a:buFont typeface="Candara" panose="020E0502030303020204" pitchFamily="34" charset="0"/>
              <a:buNone/>
              <a:defRPr/>
            </a:pPr>
            <a:r>
              <a:rPr lang="uk-UA" sz="4500" b="1" dirty="0" smtClean="0"/>
              <a:t> Т</a:t>
            </a:r>
            <a:r>
              <a:rPr lang="en-US" sz="4500" b="1" dirty="0" err="1" smtClean="0"/>
              <a:t>еоретичн</a:t>
            </a:r>
            <a:r>
              <a:rPr lang="uk-UA" sz="4500" b="1" dirty="0" smtClean="0"/>
              <a:t>о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дослід</a:t>
            </a:r>
            <a:r>
              <a:rPr lang="uk-UA" sz="4500" b="1" dirty="0" err="1" smtClean="0"/>
              <a:t>ити</a:t>
            </a:r>
            <a:r>
              <a:rPr lang="en-US" sz="4500" b="1" dirty="0" smtClean="0"/>
              <a:t> </a:t>
            </a:r>
            <a:endParaRPr lang="uk-UA" sz="4500" b="1" dirty="0" smtClean="0"/>
          </a:p>
          <a:p>
            <a:pPr marL="457200" indent="-457200" algn="ctr" eaLnBrk="1" hangingPunct="1">
              <a:buClr>
                <a:srgbClr val="7030A0"/>
              </a:buClr>
              <a:buFont typeface="Candara" panose="020E0502030303020204" pitchFamily="34" charset="0"/>
              <a:buNone/>
              <a:defRPr/>
            </a:pPr>
            <a:r>
              <a:rPr lang="uk-UA" sz="4500" b="1" dirty="0" smtClean="0"/>
              <a:t>   </a:t>
            </a:r>
            <a:r>
              <a:rPr lang="en-US" sz="4500" b="1" dirty="0" err="1" smtClean="0"/>
              <a:t>квантово-хімічн</a:t>
            </a:r>
            <a:r>
              <a:rPr lang="uk-UA" sz="4500" b="1" dirty="0" smtClean="0"/>
              <a:t>у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будов</a:t>
            </a:r>
            <a:r>
              <a:rPr lang="uk-UA" sz="4500" b="1" dirty="0" smtClean="0"/>
              <a:t>у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та</a:t>
            </a:r>
            <a:r>
              <a:rPr lang="en-US" sz="4500" b="1" dirty="0" smtClean="0"/>
              <a:t> </a:t>
            </a:r>
            <a:endParaRPr lang="uk-UA" sz="4500" b="1" dirty="0" smtClean="0"/>
          </a:p>
          <a:p>
            <a:pPr marL="457200" indent="-457200" algn="ctr" eaLnBrk="1" hangingPunct="1">
              <a:buClr>
                <a:srgbClr val="7030A0"/>
              </a:buClr>
              <a:buFont typeface="Symbol" pitchFamily="18" charset="2"/>
              <a:buNone/>
              <a:defRPr/>
            </a:pPr>
            <a:r>
              <a:rPr lang="ru-RU" sz="4500" b="1" dirty="0"/>
              <a:t>с</a:t>
            </a:r>
            <a:r>
              <a:rPr lang="en-US" sz="4500" b="1" dirty="0" err="1" smtClean="0"/>
              <a:t>пектральн</a:t>
            </a:r>
            <a:r>
              <a:rPr lang="uk-UA" sz="4500" b="1" dirty="0" smtClean="0"/>
              <a:t>о-люмінесцентні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властивос</a:t>
            </a:r>
            <a:r>
              <a:rPr lang="uk-UA" sz="4500" b="1" dirty="0" smtClean="0"/>
              <a:t>ті</a:t>
            </a:r>
            <a:r>
              <a:rPr lang="en-US" sz="4500" b="1" dirty="0" smtClean="0"/>
              <a:t> </a:t>
            </a:r>
            <a:r>
              <a:rPr lang="uk-UA" sz="4500" b="1" dirty="0" smtClean="0"/>
              <a:t>молекул</a:t>
            </a:r>
            <a:r>
              <a:rPr lang="en-US" sz="4500" b="1" dirty="0" smtClean="0"/>
              <a:t> </a:t>
            </a:r>
            <a:r>
              <a:rPr lang="uk-UA" sz="4500" b="1" dirty="0" smtClean="0"/>
              <a:t/>
            </a:r>
            <a:br>
              <a:rPr lang="uk-UA" sz="4500" b="1" dirty="0" smtClean="0"/>
            </a:br>
            <a:r>
              <a:rPr lang="en-US" sz="4800" b="1" dirty="0" smtClean="0"/>
              <a:t>THCA</a:t>
            </a:r>
            <a:r>
              <a:rPr lang="uk-UA" sz="4800" dirty="0"/>
              <a:t>,</a:t>
            </a:r>
            <a:r>
              <a:rPr lang="uk-UA" sz="4800" dirty="0" smtClean="0"/>
              <a:t> </a:t>
            </a:r>
            <a:r>
              <a:rPr lang="en-US" sz="4800" b="1" dirty="0" smtClean="0"/>
              <a:t>FI</a:t>
            </a:r>
            <a:r>
              <a:rPr lang="uk-UA" sz="4800" b="1" dirty="0" err="1" smtClean="0"/>
              <a:t>rpic</a:t>
            </a:r>
            <a:r>
              <a:rPr lang="uk-UA" sz="4800" dirty="0" smtClean="0"/>
              <a:t> </a:t>
            </a:r>
            <a:r>
              <a:rPr lang="uk-UA" sz="4800" b="1" dirty="0" smtClean="0">
                <a:latin typeface="+mj-lt"/>
              </a:rPr>
              <a:t>та їх бінарних комплексів.</a:t>
            </a:r>
            <a:endParaRPr lang="ru-RU" sz="4800" b="1" dirty="0">
              <a:latin typeface="+mj-lt"/>
            </a:endParaRPr>
          </a:p>
          <a:p>
            <a:pPr marL="457200" indent="-457200" algn="ctr" eaLnBrk="1" hangingPunct="1">
              <a:buClr>
                <a:srgbClr val="7030A0"/>
              </a:buClr>
              <a:buFont typeface="Candara" panose="020E0502030303020204" pitchFamily="34" charset="0"/>
              <a:buNone/>
              <a:defRPr/>
            </a:pPr>
            <a:endParaRPr lang="uk-UA" sz="4500" b="1" dirty="0" smtClean="0">
              <a:solidFill>
                <a:srgbClr val="7030A0"/>
              </a:solidFill>
            </a:endParaRPr>
          </a:p>
        </p:txBody>
      </p:sp>
      <p:sp>
        <p:nvSpPr>
          <p:cNvPr id="38915" name="Заголовок 2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286625" cy="858837"/>
          </a:xfrm>
        </p:spPr>
        <p:txBody>
          <a:bodyPr/>
          <a:lstStyle/>
          <a:p>
            <a:pPr eaLnBrk="1" hangingPunct="1">
              <a:defRPr/>
            </a:pPr>
            <a:r>
              <a:rPr lang="uk-UA" sz="5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дослідження</a:t>
            </a:r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F42F65-B8E9-4F35-A7AC-98FDB73C03CC}" type="slidenum">
              <a:rPr lang="uk-UA"/>
              <a:pPr/>
              <a:t>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431800" y="200025"/>
            <a:ext cx="8229600" cy="1003300"/>
          </a:xfrm>
        </p:spPr>
        <p:txBody>
          <a:bodyPr/>
          <a:lstStyle/>
          <a:p>
            <a:pPr eaLnBrk="1" hangingPunct="1">
              <a:defRPr/>
            </a:pPr>
            <a:r>
              <a:rPr lang="uk-UA" sz="4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роботи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3786182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C58FB30-E152-4083-89AF-61F3011115A6}" type="slidenum">
              <a:rPr lang="uk-UA"/>
              <a:pPr/>
              <a:t>4</a:t>
            </a:fld>
            <a:endParaRPr lang="uk-UA" dirty="0"/>
          </a:p>
        </p:txBody>
      </p:sp>
      <p:sp>
        <p:nvSpPr>
          <p:cNvPr id="38918" name="Прямоугольник 8"/>
          <p:cNvSpPr>
            <a:spLocks noChangeArrowheads="1"/>
          </p:cNvSpPr>
          <p:nvPr/>
        </p:nvSpPr>
        <p:spPr bwMode="auto">
          <a:xfrm>
            <a:off x="571500" y="1143000"/>
            <a:ext cx="80010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i="1" dirty="0" err="1">
                <a:solidFill>
                  <a:srgbClr val="990099"/>
                </a:solidFill>
              </a:rPr>
              <a:t>Актуальність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проведеного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дослідження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полягає</a:t>
            </a:r>
            <a:r>
              <a:rPr lang="ru-RU" sz="3600" b="1" i="1" dirty="0">
                <a:solidFill>
                  <a:srgbClr val="990099"/>
                </a:solidFill>
              </a:rPr>
              <a:t> у </a:t>
            </a:r>
            <a:r>
              <a:rPr lang="ru-RU" sz="3600" b="1" i="1" dirty="0" err="1">
                <a:solidFill>
                  <a:srgbClr val="990099"/>
                </a:solidFill>
              </a:rPr>
              <a:t>доцільності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створення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ефективних</a:t>
            </a:r>
            <a:r>
              <a:rPr lang="ru-RU" sz="3600" b="1" i="1" dirty="0">
                <a:solidFill>
                  <a:srgbClr val="990099"/>
                </a:solidFill>
              </a:rPr>
              <a:t> та </a:t>
            </a:r>
            <a:r>
              <a:rPr lang="ru-RU" sz="3600" b="1" i="1" dirty="0" err="1">
                <a:solidFill>
                  <a:srgbClr val="990099"/>
                </a:solidFill>
              </a:rPr>
              <a:t>економічних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джерел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енергії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з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>
                <a:solidFill>
                  <a:srgbClr val="990099"/>
                </a:solidFill>
              </a:rPr>
              <a:t>тепло-білим</a:t>
            </a:r>
            <a:r>
              <a:rPr lang="ru-RU" sz="3600" b="1" i="1" dirty="0">
                <a:solidFill>
                  <a:srgbClr val="990099"/>
                </a:solidFill>
              </a:rPr>
              <a:t> </a:t>
            </a:r>
            <a:r>
              <a:rPr lang="ru-RU" sz="3600" b="1" i="1" dirty="0" err="1" smtClean="0">
                <a:solidFill>
                  <a:srgbClr val="990099"/>
                </a:solidFill>
              </a:rPr>
              <a:t>випромінюванням</a:t>
            </a:r>
            <a:r>
              <a:rPr lang="ru-RU" sz="3600" b="1" i="1" dirty="0" smtClean="0">
                <a:solidFill>
                  <a:srgbClr val="990099"/>
                </a:solidFill>
              </a:rPr>
              <a:t>.</a:t>
            </a:r>
            <a:endParaRPr lang="uk-UA" sz="3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0" name="Picture 8" descr="Зачем смартфонам гибкие экраны и батареи. - Apk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860" y="3857628"/>
            <a:ext cx="4044140" cy="3000372"/>
          </a:xfrm>
          <a:prstGeom prst="rect">
            <a:avLst/>
          </a:prstGeom>
          <a:noFill/>
        </p:spPr>
      </p:pic>
      <p:pic>
        <p:nvPicPr>
          <p:cNvPr id="38922" name="Picture 10" descr="Коллекция необычных мобильных телефонов, купить у Совсем Брюнетка, цена 38 713 монет, фото от 22 октября, отзывы от Совсем Брю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9166"/>
            <a:ext cx="2928926" cy="299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>
          <a:xfrm>
            <a:off x="565150" y="14288"/>
            <a:ext cx="8013700" cy="893762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роботи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179388" y="763588"/>
            <a:ext cx="8964612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uk-UA" sz="3000" b="1" dirty="0">
                <a:latin typeface="+mn-lt"/>
              </a:rPr>
              <a:t> </a:t>
            </a:r>
            <a:r>
              <a:rPr lang="en-US" sz="3000" b="1" i="1" dirty="0" err="1">
                <a:solidFill>
                  <a:srgbClr val="990099"/>
                </a:solidFill>
                <a:latin typeface="+mn-lt"/>
              </a:rPr>
              <a:t>провести</a:t>
            </a:r>
            <a:r>
              <a:rPr lang="uk-UA" sz="3000" b="1" i="1" dirty="0">
                <a:solidFill>
                  <a:srgbClr val="990099"/>
                </a:solidFill>
                <a:latin typeface="+mn-lt"/>
              </a:rPr>
              <a:t> огляд літератури з проблематики дослідження ;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en-US" sz="30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754FFF"/>
                </a:solidFill>
                <a:latin typeface="+mn-lt"/>
              </a:rPr>
              <a:t>визначити</a:t>
            </a:r>
            <a:r>
              <a:rPr lang="en-US" sz="3000" b="1" i="1" dirty="0">
                <a:solidFill>
                  <a:srgbClr val="754FFF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754FFF"/>
                </a:solidFill>
                <a:latin typeface="+mn-lt"/>
              </a:rPr>
              <a:t>оптимальну</a:t>
            </a:r>
            <a:r>
              <a:rPr lang="en-US" sz="3000" b="1" i="1" dirty="0">
                <a:solidFill>
                  <a:srgbClr val="754FFF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754FFF"/>
                </a:solidFill>
                <a:latin typeface="+mn-lt"/>
              </a:rPr>
              <a:t>методику</a:t>
            </a:r>
            <a:r>
              <a:rPr lang="en-US" sz="3000" b="1" i="1" dirty="0">
                <a:solidFill>
                  <a:srgbClr val="754FFF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754FFF"/>
                </a:solidFill>
                <a:latin typeface="+mn-lt"/>
              </a:rPr>
              <a:t>квантово-хімічного</a:t>
            </a:r>
            <a:r>
              <a:rPr lang="en-US" sz="3000" b="1" i="1" dirty="0">
                <a:solidFill>
                  <a:srgbClr val="754FFF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754FFF"/>
                </a:solidFill>
                <a:latin typeface="+mn-lt"/>
              </a:rPr>
              <a:t>моделювання</a:t>
            </a:r>
            <a:r>
              <a:rPr lang="uk-UA" sz="3000" b="1" i="1" dirty="0">
                <a:solidFill>
                  <a:srgbClr val="754FFF"/>
                </a:solidFill>
                <a:latin typeface="+mn-lt"/>
              </a:rPr>
              <a:t> будови та електронних спектрів поглинання молекул</a:t>
            </a:r>
            <a:r>
              <a:rPr lang="en-US" sz="3000" b="1" i="1" dirty="0">
                <a:solidFill>
                  <a:srgbClr val="754FFF"/>
                </a:solidFill>
                <a:latin typeface="+mn-lt"/>
              </a:rPr>
              <a:t> THCA, </a:t>
            </a:r>
            <a:r>
              <a:rPr lang="en-US" sz="3000" b="1" i="1" dirty="0" err="1">
                <a:solidFill>
                  <a:srgbClr val="754FFF"/>
                </a:solidFill>
                <a:latin typeface="+mn-lt"/>
              </a:rPr>
              <a:t>FIrpic</a:t>
            </a:r>
            <a:r>
              <a:rPr lang="en-US" sz="3000" b="1" i="1" dirty="0">
                <a:solidFill>
                  <a:srgbClr val="754FFF"/>
                </a:solidFill>
                <a:latin typeface="+mn-lt"/>
              </a:rPr>
              <a:t> </a:t>
            </a:r>
            <a:r>
              <a:rPr lang="uk-UA" sz="3000" b="1" i="1" dirty="0">
                <a:solidFill>
                  <a:srgbClr val="754FFF"/>
                </a:solidFill>
                <a:latin typeface="+mn-lt"/>
              </a:rPr>
              <a:t>та їх бінарних комплексів  ;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en-US" sz="3000" b="1" i="1" dirty="0">
                <a:solidFill>
                  <a:srgbClr val="990099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990099"/>
                </a:solidFill>
                <a:latin typeface="+mn-lt"/>
              </a:rPr>
              <a:t>провести</a:t>
            </a:r>
            <a:r>
              <a:rPr lang="uk-UA" sz="3000" b="1" i="1" dirty="0">
                <a:solidFill>
                  <a:srgbClr val="990099"/>
                </a:solidFill>
                <a:latin typeface="+mn-lt"/>
              </a:rPr>
              <a:t> віднесення смуг поглинання та випромінювання у спектрах </a:t>
            </a:r>
            <a:r>
              <a:rPr lang="en-US" sz="3000" b="1" i="1" dirty="0">
                <a:solidFill>
                  <a:srgbClr val="990099"/>
                </a:solidFill>
                <a:latin typeface="+mn-lt"/>
              </a:rPr>
              <a:t>THCA, </a:t>
            </a:r>
            <a:r>
              <a:rPr lang="en-US" sz="3000" b="1" i="1" dirty="0" err="1">
                <a:solidFill>
                  <a:srgbClr val="990099"/>
                </a:solidFill>
                <a:latin typeface="+mn-lt"/>
              </a:rPr>
              <a:t>FIrpic</a:t>
            </a:r>
            <a:r>
              <a:rPr lang="en-US" sz="3000" b="1" i="1" dirty="0">
                <a:solidFill>
                  <a:srgbClr val="990099"/>
                </a:solidFill>
                <a:latin typeface="+mn-lt"/>
              </a:rPr>
              <a:t>, </a:t>
            </a:r>
            <a:r>
              <a:rPr lang="uk-UA" sz="3000" b="1" i="1" dirty="0">
                <a:solidFill>
                  <a:srgbClr val="990099"/>
                </a:solidFill>
                <a:latin typeface="+mn-lt"/>
              </a:rPr>
              <a:t>їх суміші  та прототипу ОСВД на основі зазначених матеріалів . 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ü"/>
              <a:defRPr/>
            </a:pPr>
            <a:r>
              <a:rPr lang="uk-UA" sz="3000" b="1" i="1" dirty="0">
                <a:solidFill>
                  <a:srgbClr val="754FFF"/>
                </a:solidFill>
                <a:latin typeface="+mn-lt"/>
              </a:rPr>
              <a:t>запропонувати </a:t>
            </a:r>
            <a:r>
              <a:rPr lang="uk-UA" sz="3000" b="1" i="1" dirty="0" err="1">
                <a:solidFill>
                  <a:srgbClr val="754FFF"/>
                </a:solidFill>
                <a:latin typeface="+mn-lt"/>
              </a:rPr>
              <a:t>ексиплексну</a:t>
            </a:r>
            <a:r>
              <a:rPr lang="uk-UA" sz="3000" b="1" i="1" dirty="0">
                <a:solidFill>
                  <a:srgbClr val="754FFF"/>
                </a:solidFill>
                <a:latin typeface="+mn-lt"/>
              </a:rPr>
              <a:t> модель випромінювання у довгохвильовій області спектру електролюмінісценції пристрою ОСВД  ;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55DBBE-03DE-4545-AEC6-404ED26A0548}" type="slidenum">
              <a:rPr lang="uk-UA"/>
              <a:pPr/>
              <a:t>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035425" y="284163"/>
            <a:ext cx="5001072" cy="3388245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uk-UA" sz="3200" b="1" dirty="0" smtClean="0">
                <a:solidFill>
                  <a:srgbClr val="FF3300"/>
                </a:solidFill>
                <a:cs typeface="Arial" charset="0"/>
              </a:rPr>
              <a:t>Наукова </a:t>
            </a:r>
            <a:r>
              <a:rPr lang="uk-UA" sz="3200" b="1" dirty="0" smtClean="0">
                <a:solidFill>
                  <a:srgbClr val="FF3300"/>
                </a:solidFill>
                <a:cs typeface="Arial" charset="0"/>
              </a:rPr>
              <a:t>новизна</a:t>
            </a:r>
            <a:r>
              <a:rPr lang="uk-UA" sz="3200" b="1" dirty="0" smtClean="0">
                <a:solidFill>
                  <a:srgbClr val="FF3300"/>
                </a:solidFill>
                <a:cs typeface="Arial" charset="0"/>
              </a:rPr>
              <a:t>: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механізм 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світлогенерації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в ОСВД на основі емітерів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THCA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</a:rPr>
              <a:t>Irpic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раніше не досліджувався та є принципово новим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для даного типу діодів.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63" name="Rectangle 4"/>
          <p:cNvSpPr>
            <a:spLocks/>
          </p:cNvSpPr>
          <p:nvPr/>
        </p:nvSpPr>
        <p:spPr bwMode="auto">
          <a:xfrm>
            <a:off x="0" y="3933056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/>
            </a:pPr>
            <a:r>
              <a:rPr lang="uk-UA" sz="3200" b="1" dirty="0">
                <a:solidFill>
                  <a:srgbClr val="FF3300"/>
                </a:solidFill>
                <a:latin typeface="+mn-lt"/>
              </a:rPr>
              <a:t>Практичне значення</a:t>
            </a:r>
            <a:r>
              <a:rPr lang="uk-UA" sz="3200" b="1" dirty="0">
                <a:solidFill>
                  <a:srgbClr val="0000CC"/>
                </a:solidFill>
                <a:latin typeface="+mn-lt"/>
              </a:rPr>
              <a:t>: передбачається, що запропонована модель може застосовуватися 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в </a:t>
            </a:r>
            <a:r>
              <a:rPr lang="ru-RU" sz="3200" b="1" dirty="0" err="1">
                <a:solidFill>
                  <a:srgbClr val="0000CC"/>
                </a:solidFill>
                <a:latin typeface="+mn-lt"/>
              </a:rPr>
              <a:t>мобільних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 телефонах</a:t>
            </a:r>
            <a:r>
              <a:rPr lang="ru-RU" sz="3200" b="1" dirty="0" smtClean="0">
                <a:solidFill>
                  <a:srgbClr val="0000CC"/>
                </a:solidFill>
                <a:latin typeface="+mn-lt"/>
              </a:rPr>
              <a:t>,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</a:rPr>
              <a:t>в </a:t>
            </a:r>
            <a:r>
              <a:rPr lang="ru-RU" sz="3200" b="1" dirty="0" err="1" smtClean="0">
                <a:solidFill>
                  <a:srgbClr val="0000CC"/>
                </a:solidFill>
              </a:rPr>
              <a:t>цифрових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індикаторах</a:t>
            </a:r>
            <a:r>
              <a:rPr lang="ru-RU" sz="3200" b="1" dirty="0" smtClean="0">
                <a:solidFill>
                  <a:srgbClr val="0000CC"/>
                </a:solidFill>
              </a:rPr>
              <a:t>, МР3-плеєрах</a:t>
            </a:r>
            <a:r>
              <a:rPr lang="ru-RU" sz="3200" b="1" dirty="0">
                <a:solidFill>
                  <a:srgbClr val="0000CC"/>
                </a:solidFill>
              </a:rPr>
              <a:t>,</a:t>
            </a:r>
            <a:r>
              <a:rPr lang="ru-RU" sz="32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+mn-lt"/>
              </a:rPr>
              <a:t>автомобільних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+mn-lt"/>
              </a:rPr>
              <a:t>бортових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+mn-lt"/>
              </a:rPr>
              <a:t>комп’ютерах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, </a:t>
            </a:r>
            <a:r>
              <a:rPr lang="ru-RU" sz="3200" b="1" dirty="0" smtClean="0">
                <a:solidFill>
                  <a:srgbClr val="0000CC"/>
                </a:solidFill>
                <a:latin typeface="+mn-lt"/>
              </a:rPr>
              <a:t>в </a:t>
            </a:r>
            <a:r>
              <a:rPr lang="ru-RU" sz="3200" b="1" dirty="0" err="1">
                <a:solidFill>
                  <a:srgbClr val="0000CC"/>
                </a:solidFill>
                <a:latin typeface="+mn-lt"/>
              </a:rPr>
              <a:t>приладах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+mn-lt"/>
              </a:rPr>
              <a:t>нічного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+mn-lt"/>
              </a:rPr>
              <a:t>бачення</a:t>
            </a:r>
            <a:r>
              <a:rPr lang="ru-RU" sz="3200" b="1" dirty="0">
                <a:solidFill>
                  <a:srgbClr val="0000CC"/>
                </a:solidFill>
                <a:latin typeface="+mn-lt"/>
              </a:rPr>
              <a:t> і т. п</a:t>
            </a:r>
          </a:p>
        </p:txBody>
      </p:sp>
      <p:pic>
        <p:nvPicPr>
          <p:cNvPr id="40964" name="Picture 9" descr="ді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403542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4000496" y="6492875"/>
            <a:ext cx="11620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78F7204-41C6-4B0D-8D5F-7DEE87D7337E}" type="slidenum">
              <a:rPr lang="uk-UA"/>
              <a:pPr/>
              <a:t>6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uk-UA" sz="4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роботи органічного </a:t>
            </a:r>
            <a:r>
              <a:rPr lang="uk-UA" sz="45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світловипромінюючого</a:t>
            </a:r>
            <a:r>
              <a:rPr lang="uk-UA" sz="4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діоду</a:t>
            </a:r>
            <a:endParaRPr lang="ru-RU" sz="45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41988" name="Object 9"/>
          <p:cNvGraphicFramePr>
            <a:graphicFrameLocks noChangeAspect="1"/>
          </p:cNvGraphicFramePr>
          <p:nvPr/>
        </p:nvGraphicFramePr>
        <p:xfrm>
          <a:off x="166688" y="2578100"/>
          <a:ext cx="872807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r:id="rId3" imgW="5598700" imgH="1567696" progId="">
                  <p:embed/>
                </p:oleObj>
              </mc:Choice>
              <mc:Fallback>
                <p:oleObj r:id="rId3" imgW="5598700" imgH="156769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6181" r="29320"/>
                      <a:stretch>
                        <a:fillRect/>
                      </a:stretch>
                    </p:blipFill>
                    <p:spPr bwMode="auto">
                      <a:xfrm>
                        <a:off x="166688" y="2578100"/>
                        <a:ext cx="8728075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Содержимое 8"/>
          <p:cNvSpPr>
            <a:spLocks noGrp="1"/>
          </p:cNvSpPr>
          <p:nvPr>
            <p:ph idx="1"/>
          </p:nvPr>
        </p:nvSpPr>
        <p:spPr>
          <a:xfrm>
            <a:off x="323850" y="2852738"/>
            <a:ext cx="8272463" cy="3608387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smtClean="0"/>
              <a:t>  </a:t>
            </a:r>
            <a:endParaRPr lang="ru-RU" smtClean="0"/>
          </a:p>
        </p:txBody>
      </p:sp>
      <p:sp>
        <p:nvSpPr>
          <p:cNvPr id="4199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4EA6A9-2214-412C-8083-D955E134C6C1}" type="slidenum">
              <a:rPr lang="uk-UA"/>
              <a:pPr/>
              <a:t>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06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Діаграма енергетичних рівнів </a:t>
            </a:r>
            <a:r>
              <a:rPr lang="uk-UA" b="1" dirty="0" smtClean="0">
                <a:solidFill>
                  <a:srgbClr val="FF0000"/>
                </a:solidFill>
              </a:rPr>
              <a:t>ОСВД складу </a:t>
            </a:r>
            <a:r>
              <a:rPr lang="en-US" b="1" dirty="0">
                <a:solidFill>
                  <a:srgbClr val="FF0000"/>
                </a:solidFill>
              </a:rPr>
              <a:t>ITO/Alq3/Al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D30B-5157-4AB7-86F5-B641993F4BD7}" type="slidenum">
              <a:rPr lang="uk-UA" smtClean="0"/>
              <a:pPr/>
              <a:t>8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7884"/>
            <a:ext cx="8208912" cy="51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785926"/>
            <a:ext cx="8786874" cy="4714908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3600" dirty="0" smtClean="0"/>
              <a:t>1 </a:t>
            </a:r>
            <a:r>
              <a:rPr lang="uk-UA" sz="3600" dirty="0"/>
              <a:t>шар</a:t>
            </a:r>
            <a:r>
              <a:rPr lang="uk-UA" sz="3600" dirty="0" smtClean="0"/>
              <a:t> </a:t>
            </a:r>
            <a:r>
              <a:rPr lang="uk-UA" sz="3600" dirty="0">
                <a:solidFill>
                  <a:srgbClr val="FF0000"/>
                </a:solidFill>
              </a:rPr>
              <a:t>(</a:t>
            </a:r>
            <a:r>
              <a:rPr lang="uk-UA" sz="3600" dirty="0" smtClean="0">
                <a:solidFill>
                  <a:srgbClr val="FF0000"/>
                </a:solidFill>
              </a:rPr>
              <a:t>ITO)/</a:t>
            </a:r>
            <a:r>
              <a:rPr lang="uk-UA" sz="3600" dirty="0" err="1" smtClean="0">
                <a:solidFill>
                  <a:srgbClr val="FF0000"/>
                </a:solidFill>
              </a:rPr>
              <a:t>CuI</a:t>
            </a:r>
            <a:r>
              <a:rPr lang="uk-UA" sz="3600" dirty="0" smtClean="0"/>
              <a:t>– анод;</a:t>
            </a:r>
          </a:p>
          <a:p>
            <a:pPr marL="0" indent="0">
              <a:buNone/>
            </a:pPr>
            <a:r>
              <a:rPr lang="uk-UA" sz="3600" dirty="0" smtClean="0"/>
              <a:t> 2 </a:t>
            </a:r>
            <a:r>
              <a:rPr lang="uk-UA" sz="3600" dirty="0"/>
              <a:t>шар </a:t>
            </a:r>
            <a:r>
              <a:rPr lang="uk-UA" sz="3600" b="1" dirty="0" smtClean="0">
                <a:solidFill>
                  <a:srgbClr val="FF0000"/>
                </a:solidFill>
              </a:rPr>
              <a:t>THCA</a:t>
            </a:r>
            <a:r>
              <a:rPr lang="uk-UA" sz="3600" dirty="0" smtClean="0">
                <a:solidFill>
                  <a:srgbClr val="FF0000"/>
                </a:solidFill>
              </a:rPr>
              <a:t>/</a:t>
            </a:r>
            <a:r>
              <a:rPr lang="uk-UA" sz="3600" b="1" dirty="0" err="1" smtClean="0">
                <a:solidFill>
                  <a:srgbClr val="FF0000"/>
                </a:solidFill>
              </a:rPr>
              <a:t>FIrpic</a:t>
            </a:r>
            <a:r>
              <a:rPr lang="uk-UA" sz="3600" dirty="0" smtClean="0">
                <a:solidFill>
                  <a:srgbClr val="FF0000"/>
                </a:solidFill>
              </a:rPr>
              <a:t>/</a:t>
            </a:r>
            <a:r>
              <a:rPr lang="uk-UA" sz="3600" b="1" dirty="0" smtClean="0">
                <a:solidFill>
                  <a:srgbClr val="FF0000"/>
                </a:solidFill>
              </a:rPr>
              <a:t>TCz1</a:t>
            </a:r>
            <a:r>
              <a:rPr lang="uk-UA" sz="3600" dirty="0" smtClean="0"/>
              <a:t> – емісійний;</a:t>
            </a:r>
          </a:p>
          <a:p>
            <a:pPr marL="0" indent="0">
              <a:buNone/>
            </a:pPr>
            <a:r>
              <a:rPr lang="uk-UA" sz="3600" dirty="0" smtClean="0"/>
              <a:t> </a:t>
            </a:r>
            <a:r>
              <a:rPr lang="uk-UA" sz="3600" dirty="0"/>
              <a:t>3 шар </a:t>
            </a:r>
            <a:r>
              <a:rPr lang="uk-UA" sz="3600" dirty="0" smtClean="0"/>
              <a:t> </a:t>
            </a:r>
            <a:r>
              <a:rPr lang="uk-UA" sz="3600" dirty="0" err="1" smtClean="0">
                <a:solidFill>
                  <a:srgbClr val="FF0000"/>
                </a:solidFill>
              </a:rPr>
              <a:t>Ca</a:t>
            </a:r>
            <a:r>
              <a:rPr lang="uk-UA" sz="3600" dirty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: </a:t>
            </a:r>
            <a:r>
              <a:rPr lang="uk-UA" sz="3600" dirty="0" err="1" smtClean="0">
                <a:solidFill>
                  <a:srgbClr val="FF0000"/>
                </a:solidFill>
              </a:rPr>
              <a:t>Al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/>
              <a:t>- катод</a:t>
            </a:r>
            <a:r>
              <a:rPr lang="uk-UA" sz="3600" i="1" dirty="0" smtClean="0"/>
              <a:t>.</a:t>
            </a:r>
            <a:endParaRPr lang="uk-UA" sz="3600" dirty="0" smtClean="0"/>
          </a:p>
          <a:p>
            <a:pPr marL="0" indent="0" algn="ctr">
              <a:buNone/>
            </a:pPr>
            <a:endParaRPr lang="uk-UA" sz="2000" dirty="0"/>
          </a:p>
          <a:p>
            <a:pPr marL="0" indent="0" algn="ctr">
              <a:buNone/>
            </a:pPr>
            <a:r>
              <a:rPr lang="uk-UA" sz="2000" dirty="0" smtClean="0"/>
              <a:t>ITO/</a:t>
            </a:r>
            <a:r>
              <a:rPr lang="uk-UA" sz="2000" dirty="0" err="1" smtClean="0"/>
              <a:t>CuI</a:t>
            </a:r>
            <a:r>
              <a:rPr lang="uk-UA" sz="2000" dirty="0" smtClean="0"/>
              <a:t>(8nm</a:t>
            </a:r>
            <a:r>
              <a:rPr lang="uk-UA" sz="2000" dirty="0"/>
              <a:t>)/</a:t>
            </a:r>
            <a:r>
              <a:rPr lang="uk-UA" sz="2000" b="1" dirty="0"/>
              <a:t>THCA</a:t>
            </a:r>
            <a:r>
              <a:rPr lang="uk-UA" sz="2000" dirty="0"/>
              <a:t>(40nm)/</a:t>
            </a:r>
            <a:r>
              <a:rPr lang="uk-UA" sz="2000" b="1" dirty="0" err="1"/>
              <a:t>FIrpic</a:t>
            </a:r>
            <a:r>
              <a:rPr lang="uk-UA" sz="2000" dirty="0"/>
              <a:t>(9nm)/</a:t>
            </a:r>
            <a:r>
              <a:rPr lang="uk-UA" sz="2000" b="1" dirty="0"/>
              <a:t>TCz1</a:t>
            </a:r>
            <a:r>
              <a:rPr lang="uk-UA" sz="2000" dirty="0"/>
              <a:t>(10nm)/</a:t>
            </a:r>
            <a:r>
              <a:rPr lang="uk-UA" sz="2000" dirty="0" err="1"/>
              <a:t>Ca</a:t>
            </a:r>
            <a:r>
              <a:rPr lang="uk-UA" sz="2000" dirty="0"/>
              <a:t>(50nm):</a:t>
            </a:r>
            <a:r>
              <a:rPr lang="uk-UA" sz="2000" dirty="0" err="1"/>
              <a:t>Al</a:t>
            </a:r>
            <a:r>
              <a:rPr lang="uk-UA" sz="2000" dirty="0"/>
              <a:t>(200nm</a:t>
            </a:r>
            <a:r>
              <a:rPr lang="uk-UA" sz="2000" dirty="0" smtClean="0"/>
              <a:t>)</a:t>
            </a:r>
            <a:endParaRPr lang="uk-UA" sz="20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52537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Конструювання приладу ОСВД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29058" y="6492875"/>
            <a:ext cx="1162050" cy="365125"/>
          </a:xfrm>
        </p:spPr>
        <p:txBody>
          <a:bodyPr/>
          <a:lstStyle/>
          <a:p>
            <a:fld id="{176DD30B-5157-4AB7-86F5-B641993F4BD7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43011" name="Рисунок 28" descr="Ex_Firpic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3"/>
          <a:stretch>
            <a:fillRect/>
          </a:stretch>
        </p:blipFill>
        <p:spPr bwMode="auto">
          <a:xfrm>
            <a:off x="611560" y="4695114"/>
            <a:ext cx="7975197" cy="216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2619</TotalTime>
  <Words>503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Candara</vt:lpstr>
      <vt:lpstr>Georgia</vt:lpstr>
      <vt:lpstr>Symbol</vt:lpstr>
      <vt:lpstr>Times New Roman</vt:lpstr>
      <vt:lpstr>Trebuchet MS</vt:lpstr>
      <vt:lpstr>Wingdings</vt:lpstr>
      <vt:lpstr>Волна</vt:lpstr>
      <vt:lpstr>Воздушный поток</vt:lpstr>
      <vt:lpstr>Tradeshow</vt:lpstr>
      <vt:lpstr>Презентация PowerPoint</vt:lpstr>
      <vt:lpstr>Презентация PowerPoint</vt:lpstr>
      <vt:lpstr>Мета дослідження </vt:lpstr>
      <vt:lpstr>Актуальність роботи </vt:lpstr>
      <vt:lpstr>Завдання роботи </vt:lpstr>
      <vt:lpstr>Презентация PowerPoint</vt:lpstr>
      <vt:lpstr>Принцип роботи органічного світловипромінюючого діоду</vt:lpstr>
      <vt:lpstr> Діаграма енергетичних рівнів ОСВД складу ITO/Alq3/Al </vt:lpstr>
      <vt:lpstr>Конструювання приладу ОСВД</vt:lpstr>
      <vt:lpstr>Результати</vt:lpstr>
      <vt:lpstr>Кінетика затухання фотолюмінесценції композицій THCA:FIrpic при 300 К</vt:lpstr>
      <vt:lpstr>Світлотехнічні характеристики електролюмінісцентного пристрою</vt:lpstr>
      <vt:lpstr>Зонна схема тестового пристрою</vt:lpstr>
      <vt:lpstr>Просторова будова бінарних комплексів THCA:FIrpic</vt:lpstr>
      <vt:lpstr> Енергетична діаграма збуджених станів молекул THCA, FIrpic та їх бінарних композицій THCA:FIrpic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Sveta</cp:lastModifiedBy>
  <cp:revision>175</cp:revision>
  <dcterms:created xsi:type="dcterms:W3CDTF">2012-03-18T12:49:53Z</dcterms:created>
  <dcterms:modified xsi:type="dcterms:W3CDTF">2014-12-20T21:39:32Z</dcterms:modified>
</cp:coreProperties>
</file>